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9" r:id="rId4"/>
    <p:sldId id="257" r:id="rId5"/>
    <p:sldId id="281" r:id="rId6"/>
    <p:sldId id="282" r:id="rId7"/>
    <p:sldId id="258" r:id="rId8"/>
    <p:sldId id="266" r:id="rId9"/>
    <p:sldId id="267" r:id="rId10"/>
    <p:sldId id="274" r:id="rId11"/>
    <p:sldId id="262" r:id="rId12"/>
    <p:sldId id="277" r:id="rId13"/>
    <p:sldId id="273" r:id="rId14"/>
    <p:sldId id="264" r:id="rId15"/>
    <p:sldId id="272" r:id="rId16"/>
    <p:sldId id="283" r:id="rId17"/>
    <p:sldId id="280" r:id="rId18"/>
    <p:sldId id="275" r:id="rId19"/>
    <p:sldId id="276" r:id="rId20"/>
    <p:sldId id="279" r:id="rId21"/>
    <p:sldId id="278" r:id="rId22"/>
    <p:sldId id="270" r:id="rId2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nseiller\Documents\R&#233;partition%20fonds%20frontaliers%20cantonaux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nseiller\Documents\R&#233;partition%20fonds%20frontaliers%20cantonaux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onseiller\Documents\R&#233;partition%20fonds%20frontaliers%20cantonau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>
        <c:manualLayout>
          <c:layoutTarget val="inner"/>
          <c:xMode val="edge"/>
          <c:yMode val="edge"/>
          <c:x val="9.6078026811213343E-2"/>
          <c:y val="2.4746700925443291E-2"/>
          <c:w val="0.85298307190891032"/>
          <c:h val="0.7881670325967346"/>
        </c:manualLayout>
      </c:layout>
      <c:barChart>
        <c:barDir val="col"/>
        <c:grouping val="stacked"/>
        <c:ser>
          <c:idx val="0"/>
          <c:order val="0"/>
          <c:tx>
            <c:strRef>
              <c:f>'Par commune'!$B$2</c:f>
              <c:strCache>
                <c:ptCount val="1"/>
                <c:pt idx="0">
                  <c:v>Fonds frontaliers cantonaux 2002-2011</c:v>
                </c:pt>
              </c:strCache>
            </c:strRef>
          </c:tx>
          <c:cat>
            <c:strRef>
              <c:f>'Par commune'!$A$4:$A$21</c:f>
              <c:strCache>
                <c:ptCount val="18"/>
                <c:pt idx="0">
                  <c:v>Chevrier</c:v>
                </c:pt>
                <c:pt idx="1">
                  <c:v>Savigny</c:v>
                </c:pt>
                <c:pt idx="2">
                  <c:v>Feigères</c:v>
                </c:pt>
                <c:pt idx="3">
                  <c:v>Chênex</c:v>
                </c:pt>
                <c:pt idx="4">
                  <c:v>Beaumont</c:v>
                </c:pt>
                <c:pt idx="5">
                  <c:v>Bossey</c:v>
                </c:pt>
                <c:pt idx="6">
                  <c:v>Neydens</c:v>
                </c:pt>
                <c:pt idx="7">
                  <c:v>Dingy en Vuache</c:v>
                </c:pt>
                <c:pt idx="8">
                  <c:v>Archamps</c:v>
                </c:pt>
                <c:pt idx="9">
                  <c:v>Présilly</c:v>
                </c:pt>
                <c:pt idx="10">
                  <c:v>Vulbens</c:v>
                </c:pt>
                <c:pt idx="11">
                  <c:v>Jonzier Epagny</c:v>
                </c:pt>
                <c:pt idx="12">
                  <c:v>Vers</c:v>
                </c:pt>
                <c:pt idx="13">
                  <c:v>Valleiry</c:v>
                </c:pt>
                <c:pt idx="14">
                  <c:v>MAPAD</c:v>
                </c:pt>
                <c:pt idx="15">
                  <c:v>St Julien</c:v>
                </c:pt>
                <c:pt idx="16">
                  <c:v>Collonges sous Salève</c:v>
                </c:pt>
                <c:pt idx="17">
                  <c:v>Viry</c:v>
                </c:pt>
              </c:strCache>
            </c:strRef>
          </c:cat>
          <c:val>
            <c:numRef>
              <c:f>'Par commune'!$B$4:$B$21</c:f>
              <c:numCache>
                <c:formatCode>_-* #,##0\ _€_-;\-* #,##0\ _€_-;_-* "-"??\ _€_-;_-@_-</c:formatCode>
                <c:ptCount val="18"/>
                <c:pt idx="0">
                  <c:v>0</c:v>
                </c:pt>
                <c:pt idx="1">
                  <c:v>96000.4</c:v>
                </c:pt>
                <c:pt idx="2">
                  <c:v>157771.5</c:v>
                </c:pt>
                <c:pt idx="3">
                  <c:v>242000</c:v>
                </c:pt>
                <c:pt idx="4">
                  <c:v>252267.93</c:v>
                </c:pt>
                <c:pt idx="5">
                  <c:v>376554</c:v>
                </c:pt>
                <c:pt idx="6">
                  <c:v>484000</c:v>
                </c:pt>
                <c:pt idx="7">
                  <c:v>528671</c:v>
                </c:pt>
                <c:pt idx="8">
                  <c:v>607439.80000000005</c:v>
                </c:pt>
                <c:pt idx="9">
                  <c:v>693396.72</c:v>
                </c:pt>
                <c:pt idx="10">
                  <c:v>711432</c:v>
                </c:pt>
                <c:pt idx="11">
                  <c:v>719216</c:v>
                </c:pt>
                <c:pt idx="12">
                  <c:v>869025.24</c:v>
                </c:pt>
                <c:pt idx="13">
                  <c:v>871213</c:v>
                </c:pt>
                <c:pt idx="14">
                  <c:v>884896</c:v>
                </c:pt>
                <c:pt idx="15">
                  <c:v>980114.57000000007</c:v>
                </c:pt>
                <c:pt idx="16">
                  <c:v>1571542.1500000001</c:v>
                </c:pt>
                <c:pt idx="17">
                  <c:v>1998025</c:v>
                </c:pt>
              </c:numCache>
            </c:numRef>
          </c:val>
        </c:ser>
        <c:ser>
          <c:idx val="1"/>
          <c:order val="1"/>
          <c:tx>
            <c:strRef>
              <c:f>'Par commune'!$C$2</c:f>
              <c:strCache>
                <c:ptCount val="1"/>
                <c:pt idx="0">
                  <c:v>Fonds frontaliers 2011-2013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'Par commune'!$A$4:$A$21</c:f>
              <c:strCache>
                <c:ptCount val="18"/>
                <c:pt idx="0">
                  <c:v>Chevrier</c:v>
                </c:pt>
                <c:pt idx="1">
                  <c:v>Savigny</c:v>
                </c:pt>
                <c:pt idx="2">
                  <c:v>Feigères</c:v>
                </c:pt>
                <c:pt idx="3">
                  <c:v>Chênex</c:v>
                </c:pt>
                <c:pt idx="4">
                  <c:v>Beaumont</c:v>
                </c:pt>
                <c:pt idx="5">
                  <c:v>Bossey</c:v>
                </c:pt>
                <c:pt idx="6">
                  <c:v>Neydens</c:v>
                </c:pt>
                <c:pt idx="7">
                  <c:v>Dingy en Vuache</c:v>
                </c:pt>
                <c:pt idx="8">
                  <c:v>Archamps</c:v>
                </c:pt>
                <c:pt idx="9">
                  <c:v>Présilly</c:v>
                </c:pt>
                <c:pt idx="10">
                  <c:v>Vulbens</c:v>
                </c:pt>
                <c:pt idx="11">
                  <c:v>Jonzier Epagny</c:v>
                </c:pt>
                <c:pt idx="12">
                  <c:v>Vers</c:v>
                </c:pt>
                <c:pt idx="13">
                  <c:v>Valleiry</c:v>
                </c:pt>
                <c:pt idx="14">
                  <c:v>MAPAD</c:v>
                </c:pt>
                <c:pt idx="15">
                  <c:v>St Julien</c:v>
                </c:pt>
                <c:pt idx="16">
                  <c:v>Collonges sous Salève</c:v>
                </c:pt>
                <c:pt idx="17">
                  <c:v>Viry</c:v>
                </c:pt>
              </c:strCache>
            </c:strRef>
          </c:cat>
          <c:val>
            <c:numRef>
              <c:f>'Par commune'!$C$4:$C$21</c:f>
              <c:numCache>
                <c:formatCode>General</c:formatCode>
                <c:ptCount val="18"/>
                <c:pt idx="0" formatCode="_-* #,##0\ _€_-;\-* #,##0\ _€_-;_-* &quot;-&quot;??\ _€_-;_-@_-">
                  <c:v>80000</c:v>
                </c:pt>
                <c:pt idx="7" formatCode="_-* #,##0\ _€_-;\-* #,##0\ _€_-;_-* &quot;-&quot;??\ _€_-;_-@_-">
                  <c:v>40000</c:v>
                </c:pt>
                <c:pt idx="8" formatCode="_-* #,##0\ _€_-;\-* #,##0\ _€_-;_-* &quot;-&quot;??\ _€_-;_-@_-">
                  <c:v>12131</c:v>
                </c:pt>
                <c:pt idx="10" formatCode="_-* #,##0\ _€_-;\-* #,##0\ _€_-;_-* &quot;-&quot;??\ _€_-;_-@_-">
                  <c:v>87500</c:v>
                </c:pt>
                <c:pt idx="11" formatCode="_-* #,##0\ _€_-;\-* #,##0\ _€_-;_-* &quot;-&quot;??\ _€_-;_-@_-">
                  <c:v>80000</c:v>
                </c:pt>
                <c:pt idx="12" formatCode="_-* #,##0\ _€_-;\-* #,##0\ _€_-;_-* &quot;-&quot;??\ _€_-;_-@_-">
                  <c:v>117500</c:v>
                </c:pt>
                <c:pt idx="13" formatCode="_-* #,##0\ _€_-;\-* #,##0\ _€_-;_-* &quot;-&quot;??\ _€_-;_-@_-">
                  <c:v>187890</c:v>
                </c:pt>
                <c:pt idx="15" formatCode="_-* #,##0\ _€_-;\-* #,##0\ _€_-;_-* &quot;-&quot;??\ _€_-;_-@_-">
                  <c:v>299000</c:v>
                </c:pt>
                <c:pt idx="17" formatCode="_-* #,##0\ _€_-;\-* #,##0\ _€_-;_-* &quot;-&quot;??\ _€_-;_-@_-">
                  <c:v>34000</c:v>
                </c:pt>
              </c:numCache>
            </c:numRef>
          </c:val>
        </c:ser>
        <c:ser>
          <c:idx val="2"/>
          <c:order val="2"/>
          <c:tx>
            <c:strRef>
              <c:f>'Par commune'!$D$2</c:f>
              <c:strCache>
                <c:ptCount val="1"/>
                <c:pt idx="0">
                  <c:v>Sur demande du PCG</c:v>
                </c:pt>
              </c:strCache>
            </c:strRef>
          </c:tx>
          <c:spPr>
            <a:solidFill>
              <a:schemeClr val="tx1"/>
            </a:solidFill>
          </c:spPr>
          <c:cat>
            <c:strRef>
              <c:f>'Par commune'!$A$4:$A$21</c:f>
              <c:strCache>
                <c:ptCount val="18"/>
                <c:pt idx="0">
                  <c:v>Chevrier</c:v>
                </c:pt>
                <c:pt idx="1">
                  <c:v>Savigny</c:v>
                </c:pt>
                <c:pt idx="2">
                  <c:v>Feigères</c:v>
                </c:pt>
                <c:pt idx="3">
                  <c:v>Chênex</c:v>
                </c:pt>
                <c:pt idx="4">
                  <c:v>Beaumont</c:v>
                </c:pt>
                <c:pt idx="5">
                  <c:v>Bossey</c:v>
                </c:pt>
                <c:pt idx="6">
                  <c:v>Neydens</c:v>
                </c:pt>
                <c:pt idx="7">
                  <c:v>Dingy en Vuache</c:v>
                </c:pt>
                <c:pt idx="8">
                  <c:v>Archamps</c:v>
                </c:pt>
                <c:pt idx="9">
                  <c:v>Présilly</c:v>
                </c:pt>
                <c:pt idx="10">
                  <c:v>Vulbens</c:v>
                </c:pt>
                <c:pt idx="11">
                  <c:v>Jonzier Epagny</c:v>
                </c:pt>
                <c:pt idx="12">
                  <c:v>Vers</c:v>
                </c:pt>
                <c:pt idx="13">
                  <c:v>Valleiry</c:v>
                </c:pt>
                <c:pt idx="14">
                  <c:v>MAPAD</c:v>
                </c:pt>
                <c:pt idx="15">
                  <c:v>St Julien</c:v>
                </c:pt>
                <c:pt idx="16">
                  <c:v>Collonges sous Salève</c:v>
                </c:pt>
                <c:pt idx="17">
                  <c:v>Viry</c:v>
                </c:pt>
              </c:strCache>
            </c:strRef>
          </c:cat>
          <c:val>
            <c:numRef>
              <c:f>'Par commune'!$D$4:$D$21</c:f>
              <c:numCache>
                <c:formatCode>General</c:formatCode>
                <c:ptCount val="18"/>
                <c:pt idx="10" formatCode="_-* #,##0\ _€_-;\-* #,##0\ _€_-;_-* &quot;-&quot;??\ _€_-;_-@_-">
                  <c:v>85000</c:v>
                </c:pt>
                <c:pt idx="12" formatCode="_-* #,##0\ _€_-;\-* #,##0\ _€_-;_-* &quot;-&quot;??\ _€_-;_-@_-">
                  <c:v>50000</c:v>
                </c:pt>
                <c:pt idx="17" formatCode="_-* #,##0\ _€_-;\-* #,##0\ _€_-;_-* &quot;-&quot;??\ _€_-;_-@_-">
                  <c:v>325000</c:v>
                </c:pt>
              </c:numCache>
            </c:numRef>
          </c:val>
        </c:ser>
        <c:overlap val="100"/>
        <c:axId val="70455296"/>
        <c:axId val="70456832"/>
      </c:barChart>
      <c:catAx>
        <c:axId val="70455296"/>
        <c:scaling>
          <c:orientation val="minMax"/>
        </c:scaling>
        <c:axPos val="b"/>
        <c:tickLblPos val="nextTo"/>
        <c:crossAx val="70456832"/>
        <c:crosses val="autoZero"/>
        <c:auto val="1"/>
        <c:lblAlgn val="ctr"/>
        <c:lblOffset val="100"/>
      </c:catAx>
      <c:valAx>
        <c:axId val="70456832"/>
        <c:scaling>
          <c:orientation val="minMax"/>
        </c:scaling>
        <c:axPos val="l"/>
        <c:majorGridlines/>
        <c:numFmt formatCode="_-* #,##0\ _€_-;\-* #,##0\ _€_-;_-* &quot;-&quot;??\ _€_-;_-@_-" sourceLinked="1"/>
        <c:tickLblPos val="nextTo"/>
        <c:crossAx val="70455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430013378532201"/>
          <c:y val="0.20550439554846542"/>
          <c:w val="0.26139637612627542"/>
          <c:h val="0.12091645737572855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>
        <c:manualLayout>
          <c:layoutTarget val="inner"/>
          <c:xMode val="edge"/>
          <c:yMode val="edge"/>
          <c:x val="6.9600947116987E-2"/>
          <c:y val="2.9953207804973004E-2"/>
          <c:w val="0.87253592193459983"/>
          <c:h val="0.74359907966356953"/>
        </c:manualLayout>
      </c:layout>
      <c:barChart>
        <c:barDir val="col"/>
        <c:grouping val="stacked"/>
        <c:ser>
          <c:idx val="0"/>
          <c:order val="0"/>
          <c:tx>
            <c:strRef>
              <c:f>'Par commune'!$B$23</c:f>
              <c:strCache>
                <c:ptCount val="1"/>
                <c:pt idx="0">
                  <c:v>Fonds frontaliers cantonaux 2002-2011</c:v>
                </c:pt>
              </c:strCache>
            </c:strRef>
          </c:tx>
          <c:cat>
            <c:strRef>
              <c:f>'Par commune'!$A$24:$A$41</c:f>
              <c:strCache>
                <c:ptCount val="18"/>
                <c:pt idx="0">
                  <c:v>Feigères</c:v>
                </c:pt>
                <c:pt idx="1">
                  <c:v>St Julien</c:v>
                </c:pt>
                <c:pt idx="2">
                  <c:v>Beaumont</c:v>
                </c:pt>
                <c:pt idx="3">
                  <c:v>Savigny</c:v>
                </c:pt>
                <c:pt idx="4">
                  <c:v>Chevrier</c:v>
                </c:pt>
                <c:pt idx="5">
                  <c:v>CCG</c:v>
                </c:pt>
                <c:pt idx="6">
                  <c:v>Archamps</c:v>
                </c:pt>
                <c:pt idx="7">
                  <c:v>Neydens</c:v>
                </c:pt>
                <c:pt idx="8">
                  <c:v>Valleiry</c:v>
                </c:pt>
                <c:pt idx="9">
                  <c:v>Chênex</c:v>
                </c:pt>
                <c:pt idx="10">
                  <c:v>Collonges sous Salève</c:v>
                </c:pt>
                <c:pt idx="11">
                  <c:v>Bossey</c:v>
                </c:pt>
                <c:pt idx="12">
                  <c:v>Viry</c:v>
                </c:pt>
                <c:pt idx="13">
                  <c:v>Dingy en Vuache</c:v>
                </c:pt>
                <c:pt idx="14">
                  <c:v>Vulbens</c:v>
                </c:pt>
                <c:pt idx="15">
                  <c:v>Présilly</c:v>
                </c:pt>
                <c:pt idx="16">
                  <c:v>Jonzier Epagny</c:v>
                </c:pt>
                <c:pt idx="17">
                  <c:v>Vers</c:v>
                </c:pt>
              </c:strCache>
            </c:strRef>
          </c:cat>
          <c:val>
            <c:numRef>
              <c:f>'Par commune'!$B$24:$B$41</c:f>
              <c:numCache>
                <c:formatCode>_-* #,##0\ _€_-;\-* #,##0\ _€_-;_-* "-"??\ _€_-;_-@_-</c:formatCode>
                <c:ptCount val="18"/>
                <c:pt idx="0">
                  <c:v>105.74497319034862</c:v>
                </c:pt>
                <c:pt idx="1">
                  <c:v>82.807922440013527</c:v>
                </c:pt>
                <c:pt idx="2">
                  <c:v>118.71432000000007</c:v>
                </c:pt>
                <c:pt idx="3">
                  <c:v>130.43532608695665</c:v>
                </c:pt>
                <c:pt idx="4">
                  <c:v>0</c:v>
                </c:pt>
                <c:pt idx="5">
                  <c:v>189.42149572049965</c:v>
                </c:pt>
                <c:pt idx="6">
                  <c:v>292.17883597883599</c:v>
                </c:pt>
                <c:pt idx="7">
                  <c:v>319.89424983476596</c:v>
                </c:pt>
                <c:pt idx="8">
                  <c:v>272.6801251956183</c:v>
                </c:pt>
                <c:pt idx="9">
                  <c:v>392.85714285714283</c:v>
                </c:pt>
                <c:pt idx="10">
                  <c:v>428.56344423234248</c:v>
                </c:pt>
                <c:pt idx="11">
                  <c:v>511.62228260869568</c:v>
                </c:pt>
                <c:pt idx="12">
                  <c:v>566.81560283687941</c:v>
                </c:pt>
                <c:pt idx="13">
                  <c:v>820.91770186335407</c:v>
                </c:pt>
                <c:pt idx="14">
                  <c:v>736.47204968944038</c:v>
                </c:pt>
                <c:pt idx="15">
                  <c:v>1018.2037004405291</c:v>
                </c:pt>
                <c:pt idx="16">
                  <c:v>1011.5555555555554</c:v>
                </c:pt>
                <c:pt idx="17">
                  <c:v>1237.9276923076934</c:v>
                </c:pt>
              </c:numCache>
            </c:numRef>
          </c:val>
        </c:ser>
        <c:ser>
          <c:idx val="1"/>
          <c:order val="1"/>
          <c:tx>
            <c:strRef>
              <c:f>'Par commune'!$C$23</c:f>
              <c:strCache>
                <c:ptCount val="1"/>
                <c:pt idx="0">
                  <c:v>Fonds frontaliers 2011-2013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'Par commune'!$A$24:$A$41</c:f>
              <c:strCache>
                <c:ptCount val="18"/>
                <c:pt idx="0">
                  <c:v>Feigères</c:v>
                </c:pt>
                <c:pt idx="1">
                  <c:v>St Julien</c:v>
                </c:pt>
                <c:pt idx="2">
                  <c:v>Beaumont</c:v>
                </c:pt>
                <c:pt idx="3">
                  <c:v>Savigny</c:v>
                </c:pt>
                <c:pt idx="4">
                  <c:v>Chevrier</c:v>
                </c:pt>
                <c:pt idx="5">
                  <c:v>CCG</c:v>
                </c:pt>
                <c:pt idx="6">
                  <c:v>Archamps</c:v>
                </c:pt>
                <c:pt idx="7">
                  <c:v>Neydens</c:v>
                </c:pt>
                <c:pt idx="8">
                  <c:v>Valleiry</c:v>
                </c:pt>
                <c:pt idx="9">
                  <c:v>Chênex</c:v>
                </c:pt>
                <c:pt idx="10">
                  <c:v>Collonges sous Salève</c:v>
                </c:pt>
                <c:pt idx="11">
                  <c:v>Bossey</c:v>
                </c:pt>
                <c:pt idx="12">
                  <c:v>Viry</c:v>
                </c:pt>
                <c:pt idx="13">
                  <c:v>Dingy en Vuache</c:v>
                </c:pt>
                <c:pt idx="14">
                  <c:v>Vulbens</c:v>
                </c:pt>
                <c:pt idx="15">
                  <c:v>Présilly</c:v>
                </c:pt>
                <c:pt idx="16">
                  <c:v>Jonzier Epagny</c:v>
                </c:pt>
                <c:pt idx="17">
                  <c:v>Vers</c:v>
                </c:pt>
              </c:strCache>
            </c:strRef>
          </c:cat>
          <c:val>
            <c:numRef>
              <c:f>'Par commune'!$C$24:$C$41</c:f>
              <c:numCache>
                <c:formatCode>_-* #,##0\ _€_-;\-* #,##0\ _€_-;_-* "-"??\ _€_-;_-@_-</c:formatCode>
                <c:ptCount val="18"/>
                <c:pt idx="0">
                  <c:v>0</c:v>
                </c:pt>
                <c:pt idx="1">
                  <c:v>25.261912808381179</c:v>
                </c:pt>
                <c:pt idx="2">
                  <c:v>0</c:v>
                </c:pt>
                <c:pt idx="3">
                  <c:v>0</c:v>
                </c:pt>
                <c:pt idx="4">
                  <c:v>194.64720194647202</c:v>
                </c:pt>
                <c:pt idx="5">
                  <c:v>68.798400448996773</c:v>
                </c:pt>
                <c:pt idx="6">
                  <c:v>5.8350168350168348</c:v>
                </c:pt>
                <c:pt idx="7">
                  <c:v>0</c:v>
                </c:pt>
                <c:pt idx="8">
                  <c:v>58.8075117370892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9.6453900709219855</c:v>
                </c:pt>
                <c:pt idx="13">
                  <c:v>62.111801242235998</c:v>
                </c:pt>
                <c:pt idx="14">
                  <c:v>90.579710144927489</c:v>
                </c:pt>
                <c:pt idx="15">
                  <c:v>0</c:v>
                </c:pt>
                <c:pt idx="16">
                  <c:v>112.51758087201125</c:v>
                </c:pt>
                <c:pt idx="17">
                  <c:v>167.37891737891758</c:v>
                </c:pt>
              </c:numCache>
            </c:numRef>
          </c:val>
        </c:ser>
        <c:ser>
          <c:idx val="2"/>
          <c:order val="2"/>
          <c:tx>
            <c:strRef>
              <c:f>'Par commune'!$D$23</c:f>
              <c:strCache>
                <c:ptCount val="1"/>
                <c:pt idx="0">
                  <c:v>Sur demande du PGC</c:v>
                </c:pt>
              </c:strCache>
            </c:strRef>
          </c:tx>
          <c:spPr>
            <a:solidFill>
              <a:prstClr val="black"/>
            </a:solidFill>
          </c:spPr>
          <c:cat>
            <c:strRef>
              <c:f>'Par commune'!$A$24:$A$41</c:f>
              <c:strCache>
                <c:ptCount val="18"/>
                <c:pt idx="0">
                  <c:v>Feigères</c:v>
                </c:pt>
                <c:pt idx="1">
                  <c:v>St Julien</c:v>
                </c:pt>
                <c:pt idx="2">
                  <c:v>Beaumont</c:v>
                </c:pt>
                <c:pt idx="3">
                  <c:v>Savigny</c:v>
                </c:pt>
                <c:pt idx="4">
                  <c:v>Chevrier</c:v>
                </c:pt>
                <c:pt idx="5">
                  <c:v>CCG</c:v>
                </c:pt>
                <c:pt idx="6">
                  <c:v>Archamps</c:v>
                </c:pt>
                <c:pt idx="7">
                  <c:v>Neydens</c:v>
                </c:pt>
                <c:pt idx="8">
                  <c:v>Valleiry</c:v>
                </c:pt>
                <c:pt idx="9">
                  <c:v>Chênex</c:v>
                </c:pt>
                <c:pt idx="10">
                  <c:v>Collonges sous Salève</c:v>
                </c:pt>
                <c:pt idx="11">
                  <c:v>Bossey</c:v>
                </c:pt>
                <c:pt idx="12">
                  <c:v>Viry</c:v>
                </c:pt>
                <c:pt idx="13">
                  <c:v>Dingy en Vuache</c:v>
                </c:pt>
                <c:pt idx="14">
                  <c:v>Vulbens</c:v>
                </c:pt>
                <c:pt idx="15">
                  <c:v>Présilly</c:v>
                </c:pt>
                <c:pt idx="16">
                  <c:v>Jonzier Epagny</c:v>
                </c:pt>
                <c:pt idx="17">
                  <c:v>Vers</c:v>
                </c:pt>
              </c:strCache>
            </c:strRef>
          </c:cat>
          <c:val>
            <c:numRef>
              <c:f>'Par commune'!$D$24:$D$41</c:f>
              <c:numCache>
                <c:formatCode>_-* #,##0\ _€_-;\-* #,##0\ _€_-;_-* "-"??\ _€_-;_-@_-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92.198581560283614</c:v>
                </c:pt>
                <c:pt idx="13">
                  <c:v>0</c:v>
                </c:pt>
                <c:pt idx="14">
                  <c:v>87.991718426501038</c:v>
                </c:pt>
                <c:pt idx="15">
                  <c:v>0</c:v>
                </c:pt>
                <c:pt idx="16">
                  <c:v>0</c:v>
                </c:pt>
                <c:pt idx="17">
                  <c:v>71.225071225071218</c:v>
                </c:pt>
              </c:numCache>
            </c:numRef>
          </c:val>
        </c:ser>
        <c:overlap val="100"/>
        <c:axId val="70486656"/>
        <c:axId val="70500736"/>
      </c:barChart>
      <c:catAx>
        <c:axId val="70486656"/>
        <c:scaling>
          <c:orientation val="minMax"/>
        </c:scaling>
        <c:axPos val="b"/>
        <c:tickLblPos val="nextTo"/>
        <c:crossAx val="70500736"/>
        <c:crosses val="autoZero"/>
        <c:auto val="1"/>
        <c:lblAlgn val="ctr"/>
        <c:lblOffset val="100"/>
      </c:catAx>
      <c:valAx>
        <c:axId val="70500736"/>
        <c:scaling>
          <c:orientation val="minMax"/>
        </c:scaling>
        <c:axPos val="l"/>
        <c:majorGridlines/>
        <c:numFmt formatCode="_-* #,##0\ _€_-;\-* #,##0\ _€_-;_-* &quot;-&quot;??\ _€_-;_-@_-" sourceLinked="1"/>
        <c:tickLblPos val="nextTo"/>
        <c:crossAx val="70486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985506240047416"/>
          <c:y val="0.24956977394570984"/>
          <c:w val="0.28924891768602728"/>
          <c:h val="0.16860525301470183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'Par type de dépense'!$E$2</c:f>
              <c:strCache>
                <c:ptCount val="1"/>
                <c:pt idx="0">
                  <c:v>Transport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dépense'!$F$2:$G$2</c:f>
              <c:numCache>
                <c:formatCode>0%</c:formatCode>
                <c:ptCount val="2"/>
                <c:pt idx="0">
                  <c:v>1.4120895403760063E-2</c:v>
                </c:pt>
                <c:pt idx="1">
                  <c:v>0.27918434271466464</c:v>
                </c:pt>
              </c:numCache>
            </c:numRef>
          </c:val>
        </c:ser>
        <c:ser>
          <c:idx val="1"/>
          <c:order val="1"/>
          <c:tx>
            <c:strRef>
              <c:f>'Par type de dépense'!$E$3</c:f>
              <c:strCache>
                <c:ptCount val="1"/>
                <c:pt idx="0">
                  <c:v>Sport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 Sport intercommunal 20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  <c:showSerName val="1"/>
              <c:separator> </c:separator>
            </c:dLbl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dépense'!$F$3:$G$3</c:f>
              <c:numCache>
                <c:formatCode>0%</c:formatCode>
                <c:ptCount val="2"/>
                <c:pt idx="0">
                  <c:v>0.10303254481674616</c:v>
                </c:pt>
                <c:pt idx="1">
                  <c:v>0.19805627292027353</c:v>
                </c:pt>
              </c:numCache>
            </c:numRef>
          </c:val>
        </c:ser>
        <c:ser>
          <c:idx val="2"/>
          <c:order val="2"/>
          <c:tx>
            <c:strRef>
              <c:f>'Par type de dépense'!$E$4</c:f>
              <c:strCache>
                <c:ptCount val="1"/>
                <c:pt idx="0">
                  <c:v>Logement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dépense'!$F$4:$G$4</c:f>
              <c:numCache>
                <c:formatCode>0%</c:formatCode>
                <c:ptCount val="2"/>
                <c:pt idx="0">
                  <c:v>6.3626249537898916E-3</c:v>
                </c:pt>
                <c:pt idx="1">
                  <c:v>0.18298880994738323</c:v>
                </c:pt>
              </c:numCache>
            </c:numRef>
          </c:val>
        </c:ser>
        <c:ser>
          <c:idx val="3"/>
          <c:order val="3"/>
          <c:tx>
            <c:strRef>
              <c:f>'Par type de dépense'!$E$5</c:f>
              <c:strCache>
                <c:ptCount val="1"/>
                <c:pt idx="0">
                  <c:v>Ecole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dépense'!$F$5:$G$5</c:f>
              <c:numCache>
                <c:formatCode>0%</c:formatCode>
                <c:ptCount val="2"/>
                <c:pt idx="0">
                  <c:v>6.2285386839931831E-2</c:v>
                </c:pt>
                <c:pt idx="1">
                  <c:v>0.13542813595794678</c:v>
                </c:pt>
              </c:numCache>
            </c:numRef>
          </c:val>
        </c:ser>
        <c:ser>
          <c:idx val="4"/>
          <c:order val="4"/>
          <c:tx>
            <c:strRef>
              <c:f>'Par type de dépense'!$E$6</c:f>
              <c:strCache>
                <c:ptCount val="1"/>
                <c:pt idx="0">
                  <c:v>Economie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dépense'!$F$6:$G$6</c:f>
              <c:numCache>
                <c:formatCode>0%</c:formatCode>
                <c:ptCount val="2"/>
                <c:pt idx="0">
                  <c:v>8.8909341431081798E-2</c:v>
                </c:pt>
                <c:pt idx="1">
                  <c:v>0.109340611742964</c:v>
                </c:pt>
              </c:numCache>
            </c:numRef>
          </c:val>
        </c:ser>
        <c:ser>
          <c:idx val="5"/>
          <c:order val="5"/>
          <c:tx>
            <c:strRef>
              <c:f>'Par type de dépense'!$E$7</c:f>
              <c:strCache>
                <c:ptCount val="1"/>
                <c:pt idx="0">
                  <c:v>Ecovela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dépense'!$F$7:$G$7</c:f>
              <c:numCache>
                <c:formatCode>0%</c:formatCode>
                <c:ptCount val="2"/>
                <c:pt idx="0">
                  <c:v>2.8241790807520126E-2</c:v>
                </c:pt>
                <c:pt idx="1">
                  <c:v>8.1605903747719838E-2</c:v>
                </c:pt>
              </c:numCache>
            </c:numRef>
          </c:val>
        </c:ser>
        <c:ser>
          <c:idx val="6"/>
          <c:order val="6"/>
          <c:tx>
            <c:strRef>
              <c:f>'Par type de dépense'!$E$8</c:f>
              <c:strCache>
                <c:ptCount val="1"/>
                <c:pt idx="0">
                  <c:v>Mobilité douce</c:v>
                </c:pt>
              </c:strCache>
            </c:strRef>
          </c:tx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dépense'!$F$8:$G$8</c:f>
              <c:numCache>
                <c:formatCode>0%</c:formatCode>
                <c:ptCount val="2"/>
                <c:pt idx="0">
                  <c:v>9.8903797400187515E-4</c:v>
                </c:pt>
                <c:pt idx="1">
                  <c:v>8.5372330074537581E-3</c:v>
                </c:pt>
              </c:numCache>
            </c:numRef>
          </c:val>
        </c:ser>
        <c:ser>
          <c:idx val="7"/>
          <c:order val="7"/>
          <c:tx>
            <c:strRef>
              <c:f>'Par type de dépense'!$E$9</c:f>
              <c:strCache>
                <c:ptCount val="1"/>
                <c:pt idx="0">
                  <c:v>Culture</c:v>
                </c:pt>
              </c:strCache>
            </c:strRef>
          </c:tx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dépense'!$F$9:$G$9</c:f>
              <c:numCache>
                <c:formatCode>0%</c:formatCode>
                <c:ptCount val="2"/>
                <c:pt idx="0">
                  <c:v>4.3930836226685623E-2</c:v>
                </c:pt>
                <c:pt idx="1">
                  <c:v>4.8586899615950061E-3</c:v>
                </c:pt>
              </c:numCache>
            </c:numRef>
          </c:val>
        </c:ser>
        <c:ser>
          <c:idx val="8"/>
          <c:order val="8"/>
          <c:tx>
            <c:strRef>
              <c:f>'Par type de dépense'!$E$10</c:f>
              <c:strCache>
                <c:ptCount val="1"/>
                <c:pt idx="0">
                  <c:v>SDIS</c:v>
                </c:pt>
              </c:strCache>
            </c:strRef>
          </c:tx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dépense'!$F$10:$G$10</c:f>
              <c:numCache>
                <c:formatCode>0%</c:formatCode>
                <c:ptCount val="2"/>
                <c:pt idx="0">
                  <c:v>5.4914593236844748E-3</c:v>
                </c:pt>
                <c:pt idx="1">
                  <c:v>0</c:v>
                </c:pt>
              </c:numCache>
            </c:numRef>
          </c:val>
        </c:ser>
        <c:ser>
          <c:idx val="9"/>
          <c:order val="9"/>
          <c:tx>
            <c:strRef>
              <c:f>'Par type de dépense'!$E$11</c:f>
              <c:strCache>
                <c:ptCount val="1"/>
                <c:pt idx="0">
                  <c:v>Eglise</c:v>
                </c:pt>
              </c:strCache>
            </c:strRef>
          </c:tx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dépense'!$F$11:$G$11</c:f>
              <c:numCache>
                <c:formatCode>0%</c:formatCode>
                <c:ptCount val="2"/>
                <c:pt idx="0">
                  <c:v>1.3662907696164782E-2</c:v>
                </c:pt>
                <c:pt idx="1">
                  <c:v>0</c:v>
                </c:pt>
              </c:numCache>
            </c:numRef>
          </c:val>
        </c:ser>
        <c:ser>
          <c:idx val="10"/>
          <c:order val="10"/>
          <c:tx>
            <c:strRef>
              <c:f>'Par type de dépense'!$E$12</c:f>
              <c:strCache>
                <c:ptCount val="1"/>
                <c:pt idx="0">
                  <c:v>Dechets</c:v>
                </c:pt>
              </c:strCache>
            </c:strRef>
          </c:tx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dépense'!$F$12:$G$12</c:f>
              <c:numCache>
                <c:formatCode>0%</c:formatCode>
                <c:ptCount val="2"/>
                <c:pt idx="0">
                  <c:v>1.5689883781955623E-2</c:v>
                </c:pt>
                <c:pt idx="1">
                  <c:v>0</c:v>
                </c:pt>
              </c:numCache>
            </c:numRef>
          </c:val>
        </c:ser>
        <c:ser>
          <c:idx val="11"/>
          <c:order val="11"/>
          <c:tx>
            <c:strRef>
              <c:f>'Par type de dépense'!$E$13</c:f>
              <c:strCache>
                <c:ptCount val="1"/>
                <c:pt idx="0">
                  <c:v>Petite enfance</c:v>
                </c:pt>
              </c:strCache>
            </c:strRef>
          </c:tx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dépense'!$F$13:$G$13</c:f>
              <c:numCache>
                <c:formatCode>0%</c:formatCode>
                <c:ptCount val="2"/>
                <c:pt idx="0">
                  <c:v>1.6840475259299052E-2</c:v>
                </c:pt>
                <c:pt idx="1">
                  <c:v>0</c:v>
                </c:pt>
              </c:numCache>
            </c:numRef>
          </c:val>
        </c:ser>
        <c:ser>
          <c:idx val="12"/>
          <c:order val="12"/>
          <c:tx>
            <c:strRef>
              <c:f>'Par type de dépense'!$E$14</c:f>
              <c:strCache>
                <c:ptCount val="1"/>
                <c:pt idx="0">
                  <c:v>Rivière</c:v>
                </c:pt>
              </c:strCache>
            </c:strRef>
          </c:tx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dépense'!$F$14:$G$14</c:f>
              <c:numCache>
                <c:formatCode>0%</c:formatCode>
                <c:ptCount val="2"/>
                <c:pt idx="0">
                  <c:v>2.3534825672933416E-2</c:v>
                </c:pt>
                <c:pt idx="1">
                  <c:v>0</c:v>
                </c:pt>
              </c:numCache>
            </c:numRef>
          </c:val>
        </c:ser>
        <c:ser>
          <c:idx val="13"/>
          <c:order val="13"/>
          <c:tx>
            <c:strRef>
              <c:f>'Par type de dépense'!$E$15</c:f>
              <c:strCache>
                <c:ptCount val="1"/>
                <c:pt idx="0">
                  <c:v>Mairie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dépense'!$F$15:$G$15</c:f>
              <c:numCache>
                <c:formatCode>0%</c:formatCode>
                <c:ptCount val="2"/>
                <c:pt idx="0">
                  <c:v>2.7591026727857192E-2</c:v>
                </c:pt>
                <c:pt idx="1">
                  <c:v>0</c:v>
                </c:pt>
              </c:numCache>
            </c:numRef>
          </c:val>
        </c:ser>
        <c:ser>
          <c:idx val="14"/>
          <c:order val="14"/>
          <c:tx>
            <c:strRef>
              <c:f>'Par type de dépense'!$E$16</c:f>
              <c:strCache>
                <c:ptCount val="1"/>
                <c:pt idx="0">
                  <c:v>RD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dépense'!$F$16:$G$16</c:f>
              <c:numCache>
                <c:formatCode>0%</c:formatCode>
                <c:ptCount val="2"/>
                <c:pt idx="0">
                  <c:v>2.8611392169810415E-2</c:v>
                </c:pt>
                <c:pt idx="1">
                  <c:v>0</c:v>
                </c:pt>
              </c:numCache>
            </c:numRef>
          </c:val>
        </c:ser>
        <c:ser>
          <c:idx val="15"/>
          <c:order val="15"/>
          <c:tx>
            <c:strRef>
              <c:f>'Par type de dépense'!$E$17</c:f>
              <c:strCache>
                <c:ptCount val="1"/>
                <c:pt idx="0">
                  <c:v>Foncier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dépense'!$F$17:$G$17</c:f>
              <c:numCache>
                <c:formatCode>0%</c:formatCode>
                <c:ptCount val="2"/>
                <c:pt idx="0">
                  <c:v>3.9697393353626778E-2</c:v>
                </c:pt>
                <c:pt idx="1">
                  <c:v>0</c:v>
                </c:pt>
              </c:numCache>
            </c:numRef>
          </c:val>
        </c:ser>
        <c:ser>
          <c:idx val="16"/>
          <c:order val="16"/>
          <c:tx>
            <c:strRef>
              <c:f>'Par type de dépense'!$E$18</c:f>
              <c:strCache>
                <c:ptCount val="1"/>
                <c:pt idx="0">
                  <c:v>Auberge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dépense'!$F$18:$G$18</c:f>
              <c:numCache>
                <c:formatCode>0%</c:formatCode>
                <c:ptCount val="2"/>
                <c:pt idx="0">
                  <c:v>3.9753458538340933E-2</c:v>
                </c:pt>
                <c:pt idx="1">
                  <c:v>0</c:v>
                </c:pt>
              </c:numCache>
            </c:numRef>
          </c:val>
        </c:ser>
        <c:ser>
          <c:idx val="17"/>
          <c:order val="17"/>
          <c:tx>
            <c:strRef>
              <c:f>'Par type de dépense'!$E$19</c:f>
              <c:strCache>
                <c:ptCount val="1"/>
                <c:pt idx="0">
                  <c:v>MAPAD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dépense'!$F$19:$G$19</c:f>
              <c:numCache>
                <c:formatCode>0%</c:formatCode>
                <c:ptCount val="2"/>
                <c:pt idx="0">
                  <c:v>4.6279717997057913E-2</c:v>
                </c:pt>
                <c:pt idx="1">
                  <c:v>0</c:v>
                </c:pt>
              </c:numCache>
            </c:numRef>
          </c:val>
        </c:ser>
        <c:ser>
          <c:idx val="18"/>
          <c:order val="18"/>
          <c:tx>
            <c:strRef>
              <c:f>'Par type de dépense'!$E$20</c:f>
              <c:strCache>
                <c:ptCount val="1"/>
                <c:pt idx="0">
                  <c:v>Batiment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dépense'!$F$20:$G$20</c:f>
              <c:numCache>
                <c:formatCode>0%</c:formatCode>
                <c:ptCount val="2"/>
                <c:pt idx="0">
                  <c:v>5.8978151801269876E-2</c:v>
                </c:pt>
                <c:pt idx="1">
                  <c:v>0</c:v>
                </c:pt>
              </c:numCache>
            </c:numRef>
          </c:val>
        </c:ser>
        <c:ser>
          <c:idx val="19"/>
          <c:order val="19"/>
          <c:tx>
            <c:strRef>
              <c:f>'Par type de dépense'!$E$21</c:f>
              <c:strCache>
                <c:ptCount val="1"/>
                <c:pt idx="0">
                  <c:v>CCG &amp; Divers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dépense'!$F$21:$G$21</c:f>
              <c:numCache>
                <c:formatCode>0%</c:formatCode>
                <c:ptCount val="2"/>
                <c:pt idx="0">
                  <c:v>0.15210115900690341</c:v>
                </c:pt>
                <c:pt idx="1">
                  <c:v>0</c:v>
                </c:pt>
              </c:numCache>
            </c:numRef>
          </c:val>
        </c:ser>
        <c:ser>
          <c:idx val="20"/>
          <c:order val="20"/>
          <c:tx>
            <c:strRef>
              <c:f>'Par type de dépense'!$E$22</c:f>
              <c:strCache>
                <c:ptCount val="1"/>
                <c:pt idx="0">
                  <c:v>Voirie communale</c:v>
                </c:pt>
              </c:strCache>
            </c:strRef>
          </c:tx>
          <c:dLbls>
            <c:showVal val="1"/>
            <c:showSerName val="1"/>
            <c:separator> </c:separator>
          </c:dLbls>
          <c:cat>
            <c:strRef>
              <c:f>'Par type de dépense'!$F$1:$G$1</c:f>
              <c:strCache>
                <c:ptCount val="2"/>
                <c:pt idx="0">
                  <c:v>2002-2011</c:v>
                </c:pt>
                <c:pt idx="1">
                  <c:v>2011-2013</c:v>
                </c:pt>
              </c:strCache>
            </c:strRef>
          </c:cat>
          <c:val>
            <c:numRef>
              <c:f>'Par type de dépense'!$F$22:$G$22</c:f>
              <c:numCache>
                <c:formatCode>0%</c:formatCode>
                <c:ptCount val="2"/>
                <c:pt idx="0">
                  <c:v>0.18389569021757901</c:v>
                </c:pt>
                <c:pt idx="1">
                  <c:v>0</c:v>
                </c:pt>
              </c:numCache>
            </c:numRef>
          </c:val>
        </c:ser>
        <c:dLbls>
          <c:showVal val="1"/>
        </c:dLbls>
        <c:gapWidth val="75"/>
        <c:overlap val="100"/>
        <c:axId val="77226368"/>
        <c:axId val="77227904"/>
      </c:barChart>
      <c:catAx>
        <c:axId val="77226368"/>
        <c:scaling>
          <c:orientation val="minMax"/>
        </c:scaling>
        <c:axPos val="b"/>
        <c:majorTickMark val="none"/>
        <c:tickLblPos val="nextTo"/>
        <c:crossAx val="77227904"/>
        <c:crosses val="autoZero"/>
        <c:auto val="1"/>
        <c:lblAlgn val="ctr"/>
        <c:lblOffset val="100"/>
      </c:catAx>
      <c:valAx>
        <c:axId val="77227904"/>
        <c:scaling>
          <c:orientation val="minMax"/>
        </c:scaling>
        <c:axPos val="l"/>
        <c:numFmt formatCode="0%" sourceLinked="1"/>
        <c:majorTickMark val="none"/>
        <c:tickLblPos val="nextTo"/>
        <c:crossAx val="77226368"/>
        <c:crosses val="autoZero"/>
        <c:crossBetween val="between"/>
      </c:valAx>
    </c:plotArea>
    <c:plotVisOnly val="1"/>
    <c:dispBlanksAs val="zero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0.42594</cdr:x>
      <cdr:y>0.04412</cdr:y>
    </cdr:from>
    <cdr:to>
      <cdr:x>0.62389</cdr:x>
      <cdr:y>0.66178</cdr:y>
    </cdr:to>
    <cdr:sp macro="" textlink="">
      <cdr:nvSpPr>
        <cdr:cNvPr id="3" name="Connecteur droit 2"/>
        <cdr:cNvSpPr/>
      </cdr:nvSpPr>
      <cdr:spPr>
        <a:xfrm xmlns:a="http://schemas.openxmlformats.org/drawingml/2006/main" flipV="1">
          <a:off x="3098875" y="216024"/>
          <a:ext cx="1440160" cy="302433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C2A1F-DBB3-456D-B4E4-53FB04471670}" type="datetimeFigureOut">
              <a:rPr lang="fr-FR"/>
              <a:pPr>
                <a:defRPr/>
              </a:pPr>
              <a:t>10/09/2013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A193A-09AE-473D-AC41-4E1A0E79304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3581C-783E-4AED-AF4C-6ECE81F71872}" type="datetimeFigureOut">
              <a:rPr lang="fr-FR"/>
              <a:pPr>
                <a:defRPr/>
              </a:pPr>
              <a:t>10/09/2013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5F8D4-B456-445B-9187-88CF961EDB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3A7EB-B4BA-4FF8-AAD2-1468E4FA57A5}" type="datetimeFigureOut">
              <a:rPr lang="fr-FR"/>
              <a:pPr>
                <a:defRPr/>
              </a:pPr>
              <a:t>10/09/2013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59ACC-60F2-4335-B9E5-A768341193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9A49F-B99D-4317-8059-6CA5B9574241}" type="datetimeFigureOut">
              <a:rPr lang="fr-FR"/>
              <a:pPr>
                <a:defRPr/>
              </a:pPr>
              <a:t>10/09/2013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A0044-C3BB-4484-B8F9-5F13F8CE4D7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6D442-D55D-4B96-A37E-CC1BC44B28AA}" type="datetimeFigureOut">
              <a:rPr lang="fr-FR"/>
              <a:pPr>
                <a:defRPr/>
              </a:pPr>
              <a:t>10/09/2013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29C29-ADA9-4011-96A7-68FDE40B02E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D6E2C-994E-44E3-AB0B-3BDFB417B214}" type="datetimeFigureOut">
              <a:rPr lang="fr-FR"/>
              <a:pPr>
                <a:defRPr/>
              </a:pPr>
              <a:t>10/09/2013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5CD41-8D30-4ADE-8E29-E72EA7F0F4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7892B-0FF6-4BF1-8656-ADC2452235E5}" type="datetimeFigureOut">
              <a:rPr lang="fr-FR"/>
              <a:pPr>
                <a:defRPr/>
              </a:pPr>
              <a:t>10/09/2013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2A4CB-5B8F-420A-9A02-0D3BA587CC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F58AA-57C1-4241-9593-2A0E7D3462B8}" type="datetimeFigureOut">
              <a:rPr lang="fr-FR"/>
              <a:pPr>
                <a:defRPr/>
              </a:pPr>
              <a:t>10/09/2013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00EA5-57E6-40DF-8DC0-F13E600020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5F13A-668B-4E21-91CD-C0058A08340D}" type="datetimeFigureOut">
              <a:rPr lang="fr-FR"/>
              <a:pPr>
                <a:defRPr/>
              </a:pPr>
              <a:t>10/09/2013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CF681-0029-48E7-B5D6-C4FAA4331C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6F322-E5D7-4586-ACD1-2F0DF9198172}" type="datetimeFigureOut">
              <a:rPr lang="fr-FR"/>
              <a:pPr>
                <a:defRPr/>
              </a:pPr>
              <a:t>10/09/2013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B47B2-AAAF-409E-9632-C5A48A7ACE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8FCDC-0439-4AF5-B1B5-F46DADB3341F}" type="datetimeFigureOut">
              <a:rPr lang="fr-FR"/>
              <a:pPr>
                <a:defRPr/>
              </a:pPr>
              <a:t>10/09/2013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787CF-4200-4E82-94F8-C728A34E8E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40F0EB-1724-4316-89B3-9A421A965068}" type="datetimeFigureOut">
              <a:rPr lang="fr-FR"/>
              <a:pPr>
                <a:defRPr/>
              </a:pPr>
              <a:t>10/09/2013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E9F02-3284-4B98-BEF3-F7753D3CF8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mtClean="0"/>
              <a:t>Résultat de la consultation des élus du canton sur les crédits cantonalisés 2013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Deux modifications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u="sng" dirty="0" smtClean="0"/>
              <a:t>Le principe d’un soutien aux écoles des trois plus petites communes a été validé par la consultation avec 19 votes pour l’école de Chevrier.</a:t>
            </a:r>
            <a:r>
              <a:rPr lang="fr-FR" sz="2400" dirty="0" smtClean="0"/>
              <a:t> </a:t>
            </a:r>
            <a:r>
              <a:rPr lang="fr-FR" sz="2000" dirty="0" smtClean="0"/>
              <a:t>Pour rappel ces trois plus petites communes devraient renoncer à leur école sans soutien solidaire du canton. Entre temps, suite à la réponse du rectorat, </a:t>
            </a:r>
            <a:r>
              <a:rPr lang="fr-FR" sz="2000" dirty="0" err="1" smtClean="0"/>
              <a:t>Dingy</a:t>
            </a:r>
            <a:r>
              <a:rPr lang="fr-FR" sz="2000" dirty="0" smtClean="0"/>
              <a:t> a dû agrandir son école. Par équité, j’ai donc ajouté </a:t>
            </a:r>
            <a:r>
              <a:rPr lang="fr-FR" sz="2000" dirty="0" err="1" smtClean="0"/>
              <a:t>Dingy</a:t>
            </a:r>
            <a:r>
              <a:rPr lang="fr-FR" sz="2000" dirty="0" smtClean="0"/>
              <a:t> dans la répartition de cette année. </a:t>
            </a:r>
            <a:endParaRPr lang="fr-FR" sz="2400" dirty="0" smtClean="0">
              <a:solidFill>
                <a:srgbClr val="FF0000"/>
              </a:solidFill>
            </a:endParaRPr>
          </a:p>
          <a:p>
            <a:r>
              <a:rPr lang="fr-FR" sz="2400" dirty="0" smtClean="0"/>
              <a:t>Arrêt de la ligne M : de la même manière, les arrêts de bus de la ligne M on été validés pour St Julien. Par équité, j’ai ajouté ceux d’</a:t>
            </a:r>
            <a:r>
              <a:rPr lang="fr-FR" sz="2400" dirty="0" err="1" smtClean="0"/>
              <a:t>Archamps</a:t>
            </a:r>
            <a:r>
              <a:rPr lang="fr-FR" sz="2400" dirty="0" smtClean="0"/>
              <a:t> dans la répartition. Avec un taux de 50% car il s’agit d’une dépense qui aurait du être intercommunale.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229600" cy="850900"/>
          </a:xfrm>
        </p:spPr>
        <p:txBody>
          <a:bodyPr/>
          <a:lstStyle/>
          <a:p>
            <a:pPr eaLnBrk="1" hangingPunct="1"/>
            <a:r>
              <a:rPr lang="fr-FR" smtClean="0"/>
              <a:t>Affectation des crédits pour 2013</a:t>
            </a:r>
            <a:endParaRPr lang="fr-FR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95537" y="1680428"/>
          <a:ext cx="8352929" cy="4239282"/>
        </p:xfrm>
        <a:graphic>
          <a:graphicData uri="http://schemas.openxmlformats.org/drawingml/2006/table">
            <a:tbl>
              <a:tblPr/>
              <a:tblGrid>
                <a:gridCol w="790187"/>
                <a:gridCol w="1369656"/>
                <a:gridCol w="790187"/>
                <a:gridCol w="3032338"/>
                <a:gridCol w="790187"/>
                <a:gridCol w="790187"/>
                <a:gridCol w="790187"/>
              </a:tblGrid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Votes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Porteur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Thème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Coût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Demande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Achat terrain SNCF pour P+R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1775000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532500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Couloir de bus entrée de 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91481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45740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Logement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Aide au logement PLH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573000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286500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57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Viry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Etude pour piste cyclable </a:t>
                      </a:r>
                      <a:r>
                        <a:rPr lang="fr-FR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Valleiry</a:t>
                      </a:r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-Viry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Etude pôle multimodale à la gare de 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43400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13020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Logement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Aide à l'amélioration des logements anciens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Pays du </a:t>
                      </a:r>
                      <a:r>
                        <a:rPr lang="fr-FR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Vuache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Culture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Projecteur numérique au centre ECLA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38700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19350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Chevrier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Scolaire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Extension de l'école (2 classes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SIVU Vuache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Sport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Vestiaire de foot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23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Sécurisation du stationnement des bus des collèges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407000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133500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88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Sport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Réhabilitation du gymnase des collèges (burgondes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Arrêts de bus ligne M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Beaumont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Point mobilité et plateforme multimodale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Vers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Ecole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Construction d'une nouvelle classe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74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Jonzier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Point covoiturage et boulangerie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68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Logement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Rénovation logements immeubles St Georges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187000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93500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687">
                <a:tc>
                  <a:txBody>
                    <a:bodyPr/>
                    <a:lstStyle/>
                    <a:p>
                      <a:pPr algn="ctr" fontAlgn="b"/>
                      <a:endParaRPr lang="fr-FR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Dingy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Scolaire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Extension urgente de l'école 1 classe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68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Archamps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Arrêts de bus ligne M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30263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parallèle, financé par le FDIS</a:t>
            </a:r>
            <a:br>
              <a:rPr lang="fr-FR" dirty="0" smtClean="0"/>
            </a:br>
            <a:r>
              <a:rPr lang="fr-FR" sz="2000" dirty="0" smtClean="0"/>
              <a:t>(fonds départemental pour les investissements structurants)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Rond point du pont de combe à </a:t>
            </a:r>
            <a:r>
              <a:rPr lang="fr-FR" dirty="0" err="1" smtClean="0"/>
              <a:t>Archamps</a:t>
            </a:r>
            <a:r>
              <a:rPr lang="fr-FR" dirty="0" smtClean="0"/>
              <a:t> </a:t>
            </a:r>
            <a:r>
              <a:rPr lang="fr-FR" sz="2000" dirty="0" smtClean="0"/>
              <a:t>(travaux en cours, livraison juin 2015)</a:t>
            </a:r>
            <a:endParaRPr lang="fr-FR" dirty="0" smtClean="0"/>
          </a:p>
          <a:p>
            <a:r>
              <a:rPr lang="fr-FR" dirty="0" smtClean="0"/>
              <a:t>Le carrefour des Mouilles à </a:t>
            </a:r>
            <a:r>
              <a:rPr lang="fr-FR" dirty="0" err="1" smtClean="0"/>
              <a:t>Neydens</a:t>
            </a:r>
            <a:r>
              <a:rPr lang="fr-FR" dirty="0" smtClean="0"/>
              <a:t> </a:t>
            </a:r>
            <a:r>
              <a:rPr lang="fr-FR" sz="1800" dirty="0" smtClean="0"/>
              <a:t>(travaux en cours livraison fin d’année)</a:t>
            </a:r>
            <a:endParaRPr lang="fr-FR" dirty="0" smtClean="0"/>
          </a:p>
          <a:p>
            <a:r>
              <a:rPr lang="fr-FR" dirty="0" smtClean="0"/>
              <a:t>Le diffuseur de Viry et ses accès </a:t>
            </a:r>
            <a:r>
              <a:rPr lang="fr-FR" sz="1800" dirty="0" smtClean="0"/>
              <a:t>(environ 25 </a:t>
            </a:r>
            <a:r>
              <a:rPr lang="fr-FR" sz="1800" dirty="0" err="1" smtClean="0"/>
              <a:t>mios</a:t>
            </a:r>
            <a:r>
              <a:rPr lang="fr-FR" sz="1800" dirty="0" smtClean="0"/>
              <a:t> d’euros, attribution du marché d’AMO en fin d’année)</a:t>
            </a:r>
          </a:p>
          <a:p>
            <a:r>
              <a:rPr lang="fr-FR" dirty="0" smtClean="0"/>
              <a:t>Les P+R de St Julien, </a:t>
            </a:r>
            <a:r>
              <a:rPr lang="fr-FR" dirty="0" err="1" smtClean="0"/>
              <a:t>Valleiry</a:t>
            </a:r>
            <a:r>
              <a:rPr lang="fr-FR" dirty="0" smtClean="0"/>
              <a:t> et Beaumont</a:t>
            </a:r>
          </a:p>
          <a:p>
            <a:r>
              <a:rPr lang="fr-FR" dirty="0" smtClean="0"/>
              <a:t>Les entrées de St Julien</a:t>
            </a:r>
          </a:p>
          <a:p>
            <a:r>
              <a:rPr lang="fr-FR" dirty="0" smtClean="0"/>
              <a:t>Le tram de St Julien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Enseignements de la consultation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fr-FR" dirty="0" smtClean="0"/>
              <a:t>Logement et mobilité toujours en tête des préoccupations des élus communaux comme des habitants</a:t>
            </a:r>
          </a:p>
          <a:p>
            <a:r>
              <a:rPr lang="fr-FR" dirty="0" smtClean="0"/>
              <a:t>Soutien aux écoles dans les trois plus petites communes qui sinon devraient abandonner leur école sans soutien</a:t>
            </a:r>
          </a:p>
          <a:p>
            <a:r>
              <a:rPr lang="fr-FR" dirty="0" smtClean="0"/>
              <a:t>Les </a:t>
            </a:r>
            <a:r>
              <a:rPr lang="fr-FR" dirty="0" err="1" smtClean="0"/>
              <a:t>Sivu</a:t>
            </a:r>
            <a:r>
              <a:rPr lang="fr-FR" dirty="0" smtClean="0"/>
              <a:t> fédèrent sur leurs projets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Logement, mobilité et culture</a:t>
            </a:r>
          </a:p>
        </p:txBody>
      </p:sp>
      <p:sp>
        <p:nvSpPr>
          <p:cNvPr id="16387" name="ZoneTexte 5"/>
          <p:cNvSpPr txBox="1">
            <a:spLocks noChangeArrowheads="1"/>
          </p:cNvSpPr>
          <p:nvPr/>
        </p:nvSpPr>
        <p:spPr bwMode="auto">
          <a:xfrm>
            <a:off x="611188" y="1196975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 smtClean="0">
                <a:latin typeface="Calibri" pitchFamily="34" charset="0"/>
              </a:rPr>
              <a:t>Pour l’avenir les projets dans les domaines du logement et de la mobilité auront plus de chances d’être soutenus avec les crédits </a:t>
            </a:r>
            <a:r>
              <a:rPr lang="fr-FR" dirty="0" err="1" smtClean="0">
                <a:latin typeface="Calibri" pitchFamily="34" charset="0"/>
              </a:rPr>
              <a:t>cantonalisés</a:t>
            </a:r>
            <a:endParaRPr lang="fr-FR" dirty="0">
              <a:latin typeface="Calibri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900113" y="1916113"/>
          <a:ext cx="7200799" cy="4680520"/>
        </p:xfrm>
        <a:graphic>
          <a:graphicData uri="http://schemas.openxmlformats.org/drawingml/2006/table">
            <a:tbl>
              <a:tblPr/>
              <a:tblGrid>
                <a:gridCol w="2804963"/>
                <a:gridCol w="2197918"/>
                <a:gridCol w="2197918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# projets présentés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# de projets soutenus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Mobilité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Logement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Culture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Covoiturage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Sport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Mobilité douce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Ecole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Mairie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Patrimoine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Aménagements communaux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Accessibilité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Déchets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Exemples de projets dans ces domaines</a:t>
            </a:r>
            <a:endParaRPr lang="fr-FR" dirty="0" smtClean="0"/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Mobilité : Point mobilité, parking de covoiturage, emprise pour futurs couloirs de bus, priorisation TP, liaison cyclables entre plusieurs communes</a:t>
            </a:r>
          </a:p>
          <a:p>
            <a:r>
              <a:rPr lang="fr-FR" dirty="0" smtClean="0"/>
              <a:t>Logements : Réalisation de logements sociaux, accession sociale à la propriété</a:t>
            </a:r>
          </a:p>
          <a:p>
            <a:r>
              <a:rPr lang="fr-FR" dirty="0" smtClean="0"/>
              <a:t>Emploi : </a:t>
            </a:r>
            <a:r>
              <a:rPr lang="fr-FR" dirty="0" err="1" smtClean="0"/>
              <a:t>Cervonnex</a:t>
            </a:r>
            <a:endParaRPr lang="fr-FR" dirty="0" smtClean="0"/>
          </a:p>
          <a:p>
            <a:r>
              <a:rPr lang="fr-FR" dirty="0" smtClean="0"/>
              <a:t>Culture et Sport à vocation intercommunale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/>
          <a:lstStyle/>
          <a:p>
            <a:r>
              <a:rPr lang="fr-FR" dirty="0" smtClean="0"/>
              <a:t>Faisons le point sur les crédits depuis 2 ans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des crédits 2012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79512" y="1268760"/>
          <a:ext cx="8784976" cy="3624522"/>
        </p:xfrm>
        <a:graphic>
          <a:graphicData uri="http://schemas.openxmlformats.org/drawingml/2006/table">
            <a:tbl>
              <a:tblPr/>
              <a:tblGrid>
                <a:gridCol w="611877"/>
                <a:gridCol w="3086904"/>
                <a:gridCol w="713018"/>
                <a:gridCol w="713018"/>
                <a:gridCol w="713018"/>
                <a:gridCol w="713018"/>
                <a:gridCol w="1298021"/>
                <a:gridCol w="936102"/>
              </a:tblGrid>
              <a:tr h="52582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Nbre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votes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Projet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Porteur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Coût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Demande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Taux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Thème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Subvention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00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Aide à la production de logements sociaux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443 384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133 015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LOGEMENT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    133 015   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00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Village d'entreprises du Grand </a:t>
                      </a:r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Châble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(2ième tranche)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1 451 515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435 455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EMPLOI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    435 455   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00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Aide à l'amélioration des logements anciens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25 488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7 600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LOGEMENT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         7 600   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00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Accès gare St Julien en site propre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15 000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4 500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MOBILITE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         4 500   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00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Place multimodale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Valleiry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626 301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187 890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MOBILITE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    187 890   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00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Carrefour des Mouilles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Neydens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2 277 220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375 000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SECURISATION </a:t>
                      </a:r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ROUT.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    375 000   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770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Plan mobilité mode doux rabattement tram St Julien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16 000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4 800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MOBILITE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         4 800   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00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Groupe scolaire Vulbens (8 classes et restaurant scolaire)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Vulbens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4 406 000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350 000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EQUIPEMENT SCOLAIRE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    </a:t>
                      </a:r>
                      <a:r>
                        <a:rPr lang="fr-FR" sz="12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87 500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089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Points mobilité Beaumont-Viry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60 000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18 000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MOBILITE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       18 000   </a:t>
                      </a:r>
                    </a:p>
                  </a:txBody>
                  <a:tcPr marL="5708" marR="5708" marT="570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Groupe scolaire (solde)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Vers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820 000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150 000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EQUIPEMENT SCOLAIRE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       </a:t>
                      </a:r>
                      <a:r>
                        <a:rPr lang="fr-FR" sz="12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37</a:t>
                      </a:r>
                      <a:r>
                        <a:rPr lang="fr-FR" sz="1200" b="1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 500</a:t>
                      </a:r>
                      <a:r>
                        <a:rPr lang="fr-FR" sz="12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  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00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Gymnase intercommunal (solde)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705 432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211 630   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EQUIPEMENT SPORTIF</a:t>
                      </a: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          </a:t>
                      </a:r>
                      <a:r>
                        <a:rPr lang="fr-FR" sz="12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206 874</a:t>
                      </a:r>
                      <a:endParaRPr lang="fr-FR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5708" marR="5708" marT="57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39552" y="5301208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rappel, à la demande des Maires de </a:t>
            </a:r>
            <a:r>
              <a:rPr lang="fr-FR" dirty="0" err="1" smtClean="0"/>
              <a:t>Vulbens</a:t>
            </a:r>
            <a:r>
              <a:rPr lang="fr-FR" dirty="0" smtClean="0"/>
              <a:t>, Viry et Vers, le Président du Conseil général (PCG) a modifié la répartition que je proposais ci-dessus (+85’000 pour </a:t>
            </a:r>
            <a:r>
              <a:rPr lang="fr-FR" dirty="0" err="1" smtClean="0"/>
              <a:t>Vulbens</a:t>
            </a:r>
            <a:r>
              <a:rPr lang="fr-FR" dirty="0" smtClean="0"/>
              <a:t>, +50’000 pour Vers et +325’000 pour Viry). </a:t>
            </a:r>
            <a:r>
              <a:rPr lang="fr-FR" dirty="0" smtClean="0"/>
              <a:t>Il a proposé de prendre en charge directement sur le budget général et le FDIS les projets des Mouilles et de l’EPHAD de Viry.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Disparités par commune (en euros)</a:t>
            </a:r>
            <a:endParaRPr lang="fr-FR" dirty="0"/>
          </a:p>
        </p:txBody>
      </p:sp>
      <p:graphicFrame>
        <p:nvGraphicFramePr>
          <p:cNvPr id="5" name="Graphique 4"/>
          <p:cNvGraphicFramePr/>
          <p:nvPr/>
        </p:nvGraphicFramePr>
        <p:xfrm>
          <a:off x="179512" y="971550"/>
          <a:ext cx="8568952" cy="5697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Disparités par commune en euro/habitant</a:t>
            </a:r>
            <a:endParaRPr lang="fr-FR" sz="3600" dirty="0"/>
          </a:p>
        </p:txBody>
      </p:sp>
      <p:graphicFrame>
        <p:nvGraphicFramePr>
          <p:cNvPr id="5" name="Graphique 4"/>
          <p:cNvGraphicFramePr/>
          <p:nvPr/>
        </p:nvGraphicFramePr>
        <p:xfrm>
          <a:off x="323529" y="1385887"/>
          <a:ext cx="8640960" cy="4707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Contexte : les crédits cantonalisés</a:t>
            </a:r>
            <a:endParaRPr lang="fr-FR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05288"/>
          </a:xfrm>
        </p:spPr>
        <p:txBody>
          <a:bodyPr/>
          <a:lstStyle/>
          <a:p>
            <a:pPr eaLnBrk="1" hangingPunct="1"/>
            <a:r>
              <a:rPr lang="fr-FR" sz="2400" dirty="0" smtClean="0"/>
              <a:t>Affectés aux projets sur recommandation du Conseiller Général depuis plus de 20 ans</a:t>
            </a:r>
          </a:p>
          <a:p>
            <a:pPr eaLnBrk="1" hangingPunct="1"/>
            <a:r>
              <a:rPr lang="fr-FR" sz="2400" dirty="0" smtClean="0"/>
              <a:t>Les crédits </a:t>
            </a:r>
            <a:r>
              <a:rPr lang="fr-FR" sz="2400" dirty="0" err="1" smtClean="0"/>
              <a:t>cantonalisés</a:t>
            </a:r>
            <a:r>
              <a:rPr lang="fr-FR" sz="2400" dirty="0" smtClean="0"/>
              <a:t> sont calculés en fonction des fonds frontaliers générés par le canton de St Julien -environ 11% des fonds frontaliers cette année-</a:t>
            </a:r>
          </a:p>
          <a:p>
            <a:pPr eaLnBrk="1" hangingPunct="1"/>
            <a:r>
              <a:rPr lang="fr-FR" sz="2400" dirty="0" smtClean="0"/>
              <a:t>1,5 million d’euros pour le canton de St Julien</a:t>
            </a:r>
          </a:p>
          <a:p>
            <a:pPr eaLnBrk="1" hangingPunct="1"/>
            <a:r>
              <a:rPr lang="fr-FR" sz="2400" dirty="0" smtClean="0"/>
              <a:t>Pour la seconde fois, consultation des élus communaux sur leur utilisation</a:t>
            </a:r>
          </a:p>
          <a:p>
            <a:pPr eaLnBrk="1" hangingPunct="1"/>
            <a:r>
              <a:rPr lang="fr-FR" sz="2400" dirty="0" smtClean="0"/>
              <a:t>En parallèle du FFDT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 smtClean="0"/>
              <a:t>(crédits cantonaux), il existe le FDIS pour les investissements structurants du département (34 </a:t>
            </a:r>
            <a:r>
              <a:rPr lang="fr-FR" sz="2400" dirty="0" err="1" smtClean="0"/>
              <a:t>mios</a:t>
            </a:r>
            <a:r>
              <a:rPr lang="fr-FR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Feigères</a:t>
            </a:r>
            <a:r>
              <a:rPr lang="fr-FR" dirty="0" smtClean="0"/>
              <a:t> et Savigny </a:t>
            </a:r>
            <a:br>
              <a:rPr lang="fr-FR" dirty="0" smtClean="0"/>
            </a:br>
            <a:r>
              <a:rPr lang="fr-FR" dirty="0" smtClean="0"/>
              <a:t>restent pénalisées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Faible subvention à la fois en montant et en euro par habitant</a:t>
            </a:r>
          </a:p>
          <a:p>
            <a:r>
              <a:rPr lang="fr-FR" dirty="0" smtClean="0"/>
              <a:t>Pas de projets financés par le FDIS 		</a:t>
            </a:r>
            <a:r>
              <a:rPr lang="fr-FR" sz="2000" dirty="0" smtClean="0"/>
              <a:t>(contrairement à Beaumont, St Julien, </a:t>
            </a:r>
            <a:r>
              <a:rPr lang="fr-FR" sz="2000" dirty="0" err="1" smtClean="0"/>
              <a:t>Neydens</a:t>
            </a:r>
            <a:r>
              <a:rPr lang="fr-FR" sz="2000" dirty="0" smtClean="0"/>
              <a:t> et </a:t>
            </a:r>
            <a:r>
              <a:rPr lang="fr-FR" sz="2000" dirty="0" err="1" smtClean="0"/>
              <a:t>Archamps</a:t>
            </a:r>
            <a:r>
              <a:rPr lang="fr-FR" sz="2000" dirty="0" smtClean="0"/>
              <a:t>)</a:t>
            </a:r>
            <a:endParaRPr lang="fr-FR" dirty="0" smtClean="0"/>
          </a:p>
          <a:p>
            <a:r>
              <a:rPr lang="fr-FR" dirty="0" err="1" smtClean="0"/>
              <a:t>Feigères</a:t>
            </a:r>
            <a:r>
              <a:rPr lang="fr-FR" dirty="0" smtClean="0"/>
              <a:t> et Savigny : à prendre en compte sur les prochaines années sur des projets de mobilité, logement ou emploi</a:t>
            </a:r>
            <a:endParaRPr lang="fr-F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88640"/>
            <a:ext cx="8964488" cy="1143000"/>
          </a:xfrm>
        </p:spPr>
        <p:txBody>
          <a:bodyPr/>
          <a:lstStyle/>
          <a:p>
            <a:r>
              <a:rPr lang="fr-FR" sz="2400" dirty="0" smtClean="0"/>
              <a:t>Mobilité et logement représentent 46% des crédits cantonaux</a:t>
            </a:r>
            <a:endParaRPr lang="fr-FR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Graphique 4"/>
          <p:cNvGraphicFramePr/>
          <p:nvPr/>
        </p:nvGraphicFramePr>
        <p:xfrm>
          <a:off x="681037" y="1556792"/>
          <a:ext cx="7275339" cy="4896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Connecteur droit 5"/>
          <p:cNvCxnSpPr/>
          <p:nvPr/>
        </p:nvCxnSpPr>
        <p:spPr>
          <a:xfrm flipV="1">
            <a:off x="3779912" y="4869160"/>
            <a:ext cx="144016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779912" y="4005064"/>
            <a:ext cx="144016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779912" y="3212976"/>
            <a:ext cx="1440160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3779912" y="2564904"/>
            <a:ext cx="1440160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3779912" y="2132856"/>
            <a:ext cx="1440160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0188624" y="364502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Merci</a:t>
            </a:r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De votre participation</a:t>
            </a:r>
            <a:endParaRPr lang="fr-FR" dirty="0" smtClean="0"/>
          </a:p>
          <a:p>
            <a:pPr eaLnBrk="1" hangingPunct="1"/>
            <a:r>
              <a:rPr lang="fr-FR" smtClean="0"/>
              <a:t>De votre présence</a:t>
            </a:r>
            <a:endParaRPr lang="fr-FR" dirty="0" smtClean="0"/>
          </a:p>
          <a:p>
            <a:pPr eaLnBrk="1" hangingPunct="1"/>
            <a:r>
              <a:rPr lang="fr-FR" smtClean="0"/>
              <a:t>Et de votre attention</a:t>
            </a:r>
            <a:endParaRPr lang="fr-FR" dirty="0" smtClean="0"/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smtClean="0"/>
              <a:t>A votre disposition pour toute question</a:t>
            </a:r>
            <a:endParaRPr lang="fr-F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Pourquoi une telle consultation</a:t>
            </a:r>
            <a:endParaRPr lang="fr-FR" dirty="0" smtClean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395288" y="1412875"/>
            <a:ext cx="8424862" cy="4968875"/>
          </a:xfrm>
        </p:spPr>
        <p:txBody>
          <a:bodyPr/>
          <a:lstStyle/>
          <a:p>
            <a:pPr eaLnBrk="1" hangingPunct="1"/>
            <a:r>
              <a:rPr lang="fr-FR" sz="2400" dirty="0" smtClean="0"/>
              <a:t>Pour recueillir l’avis de tous : ma décision en a été modifiée pour certains projets et confirmée pour d’autres (Ecoles, St Georges)</a:t>
            </a:r>
          </a:p>
          <a:p>
            <a:pPr eaLnBrk="1" hangingPunct="1"/>
            <a:r>
              <a:rPr lang="fr-FR" sz="2400" dirty="0" smtClean="0"/>
              <a:t>Pour vous permettre de connaitre les projets en cours dans le canton</a:t>
            </a:r>
          </a:p>
          <a:p>
            <a:pPr eaLnBrk="1" hangingPunct="1"/>
            <a:r>
              <a:rPr lang="fr-FR" sz="2400" dirty="0" smtClean="0"/>
              <a:t>Pour vous permettre d’influencer les choix d’investissement non seulement des 1,5 millions de crédits </a:t>
            </a:r>
            <a:r>
              <a:rPr lang="fr-FR" sz="2400" dirty="0" err="1" smtClean="0"/>
              <a:t>cantonalisés</a:t>
            </a:r>
            <a:r>
              <a:rPr lang="fr-FR" sz="2400" dirty="0" smtClean="0"/>
              <a:t> mais indirectement aussi des 40 millions de recettes locales dans le canton</a:t>
            </a:r>
          </a:p>
          <a:p>
            <a:pPr eaLnBrk="1" hangingPunct="1"/>
            <a:r>
              <a:rPr lang="fr-FR" sz="2400" dirty="0" smtClean="0"/>
              <a:t>Pour plus de transparence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88 réponses</a:t>
            </a:r>
            <a:endParaRPr lang="fr-FR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67240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 smtClean="0"/>
              <a:t>Un chiffre identique à l’an dernier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 smtClean="0"/>
              <a:t>Un taux de participation équivalent aux élections cantonales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 smtClean="0"/>
              <a:t>Quelques réponses tardives que je n’ai pu traiter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 smtClean="0"/>
              <a:t>Un nombre de réponses largement suffisant pour que les résultats soient statistiquement représentatifs</a:t>
            </a:r>
            <a:endParaRPr lang="fr-FR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objections entendues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80920" cy="4824536"/>
          </a:xfrm>
        </p:spPr>
        <p:txBody>
          <a:bodyPr/>
          <a:lstStyle/>
          <a:p>
            <a:r>
              <a:rPr lang="fr-FR" sz="2400" dirty="0" smtClean="0"/>
              <a:t>Les petites communes ne seraient pas aidées :</a:t>
            </a:r>
          </a:p>
          <a:p>
            <a:pPr lvl="1"/>
            <a:r>
              <a:rPr lang="fr-FR" sz="2000" dirty="0" smtClean="0"/>
              <a:t>Le choix des élus montre que cette affirmation n’est pas correcte (Chevrier, Vers, </a:t>
            </a:r>
            <a:r>
              <a:rPr lang="fr-FR" sz="2000" dirty="0" err="1" smtClean="0"/>
              <a:t>Dingy</a:t>
            </a:r>
            <a:r>
              <a:rPr lang="fr-FR" sz="2000" dirty="0" smtClean="0"/>
              <a:t>, Jonzier, </a:t>
            </a:r>
            <a:r>
              <a:rPr lang="fr-FR" sz="2000" dirty="0" err="1" smtClean="0"/>
              <a:t>Archamps</a:t>
            </a:r>
            <a:r>
              <a:rPr lang="fr-FR" sz="2000" dirty="0" smtClean="0"/>
              <a:t>…)</a:t>
            </a:r>
          </a:p>
          <a:p>
            <a:pPr lvl="1"/>
            <a:r>
              <a:rPr lang="fr-FR" sz="2000" dirty="0" smtClean="0"/>
              <a:t>Libre aux petites communes de soutenir les projets des autres petites communes qu’elles jugent pertinents pour leurs habitants.</a:t>
            </a:r>
          </a:p>
          <a:p>
            <a:pPr lvl="1"/>
            <a:r>
              <a:rPr lang="fr-FR" sz="2000" dirty="0" smtClean="0"/>
              <a:t>Les habitants des petites communes ont tout autant besoin des P+R, des entrées de St Julien ou de l’échangeur de Viry</a:t>
            </a:r>
          </a:p>
          <a:p>
            <a:r>
              <a:rPr lang="fr-FR" sz="2400" dirty="0" smtClean="0"/>
              <a:t>Certains n’auraient pas eu assez d’information sur les projets</a:t>
            </a:r>
          </a:p>
          <a:p>
            <a:pPr lvl="1"/>
            <a:r>
              <a:rPr lang="fr-FR" sz="2000" dirty="0" smtClean="0"/>
              <a:t>Les dossiers complets étaient en libre accès dans chaque commune</a:t>
            </a:r>
          </a:p>
          <a:p>
            <a:r>
              <a:rPr lang="fr-FR" sz="2400" dirty="0" smtClean="0"/>
              <a:t>Certains souhaiteraient tout attribuer à la CCG</a:t>
            </a:r>
          </a:p>
          <a:p>
            <a:pPr lvl="1"/>
            <a:r>
              <a:rPr lang="fr-FR" sz="2000" dirty="0" smtClean="0"/>
              <a:t>Tous les projets de la CCG ont été financés, libre à la CCG d’augmenter ces demandes, libre à chacun de choisir les projets de la CCG</a:t>
            </a:r>
          </a:p>
          <a:p>
            <a:pPr lvl="1"/>
            <a:r>
              <a:rPr lang="fr-FR" sz="2000" dirty="0" smtClean="0"/>
              <a:t>Des projets portés par les communes peuvent être d’intérêt intercommunal (projecteur, vestiaire, points mobilité…)</a:t>
            </a:r>
            <a:endParaRPr lang="fr-FR" sz="2000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limites de la consultation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91264" cy="5073427"/>
          </a:xfrm>
        </p:spPr>
        <p:txBody>
          <a:bodyPr/>
          <a:lstStyle/>
          <a:p>
            <a:r>
              <a:rPr lang="fr-FR" dirty="0" smtClean="0"/>
              <a:t>Plusieurs biais ont détourné l’esprit intercommunal de la consultation </a:t>
            </a:r>
            <a:endParaRPr lang="fr-FR" sz="4800" dirty="0"/>
          </a:p>
          <a:p>
            <a:r>
              <a:rPr lang="fr-FR" dirty="0" smtClean="0"/>
              <a:t>Après deux années, les thèmes apparaissent désormais clairement</a:t>
            </a:r>
          </a:p>
          <a:p>
            <a:r>
              <a:rPr lang="fr-FR" dirty="0" smtClean="0"/>
              <a:t>Les thèmes retenus pour les deux consultations guideront la répartition de l’an prochain.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thématiques mobilité et logement </a:t>
            </a:r>
            <a:br>
              <a:rPr lang="fr-FR" dirty="0" smtClean="0"/>
            </a:br>
            <a:r>
              <a:rPr lang="fr-FR" dirty="0" smtClean="0"/>
              <a:t>restent en tête des préoccupations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23850" y="1557339"/>
          <a:ext cx="8640960" cy="4429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6005"/>
                <a:gridCol w="2104985"/>
                <a:gridCol w="2104985"/>
                <a:gridCol w="2104985"/>
              </a:tblGrid>
              <a:tr h="53817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Thématiques</a:t>
                      </a:r>
                    </a:p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# de projets </a:t>
                      </a:r>
                      <a:endParaRPr lang="fr-FR" sz="1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présentés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# de choix exprimé par les élus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# de choix </a:t>
                      </a:r>
                      <a:endParaRPr lang="fr-FR" sz="1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fr-FR" sz="18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par projet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676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Logement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3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73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  <a:tr h="30676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Culture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22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  <a:tr h="30676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Mobilité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8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167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  <a:tr h="30676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Mobilité douce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2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40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  <a:tr h="30676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Covoiturage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9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</a:tr>
              <a:tr h="30676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Sport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4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35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30676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Ecole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9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56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30676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Mairie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4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30676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Patrimoine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4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479395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Aménagements communaux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3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10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30676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Accessibilité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2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306761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Déchets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1   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209" name="ZoneTexte 4"/>
          <p:cNvSpPr txBox="1">
            <a:spLocks noChangeArrowheads="1"/>
          </p:cNvSpPr>
          <p:nvPr/>
        </p:nvSpPr>
        <p:spPr bwMode="auto">
          <a:xfrm>
            <a:off x="684213" y="6021388"/>
            <a:ext cx="7632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mtClean="0">
                <a:latin typeface="Calibri" pitchFamily="34" charset="0"/>
              </a:rPr>
              <a:t>Au-delà de leur propre commune, les élus choisissent les projets qui ont un intérêt intercommunal (mobilité et logement en particulier</a:t>
            </a:r>
            <a:r>
              <a:rPr lang="fr-FR" dirty="0">
                <a:latin typeface="Calibri" pitchFamily="34" charset="0"/>
              </a:rPr>
              <a:t>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Résultats détaillés par projet </a:t>
            </a:r>
            <a:r>
              <a:rPr lang="fr-FR" sz="2400" smtClean="0"/>
              <a:t>(1</a:t>
            </a:r>
            <a:r>
              <a:rPr lang="fr-FR" sz="2400" baseline="30000" smtClean="0"/>
              <a:t>ère</a:t>
            </a:r>
            <a:r>
              <a:rPr lang="fr-FR" sz="2400" smtClean="0"/>
              <a:t> partie</a:t>
            </a:r>
            <a:r>
              <a:rPr lang="fr-FR" sz="2400" dirty="0" smtClean="0"/>
              <a:t>)</a:t>
            </a:r>
            <a:endParaRPr lang="fr-FR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95537" y="1680428"/>
          <a:ext cx="8352929" cy="3783908"/>
        </p:xfrm>
        <a:graphic>
          <a:graphicData uri="http://schemas.openxmlformats.org/drawingml/2006/table">
            <a:tbl>
              <a:tblPr/>
              <a:tblGrid>
                <a:gridCol w="790187"/>
                <a:gridCol w="1369656"/>
                <a:gridCol w="790187"/>
                <a:gridCol w="3032338"/>
                <a:gridCol w="790187"/>
                <a:gridCol w="790187"/>
                <a:gridCol w="790187"/>
              </a:tblGrid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Votes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Porteur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Thème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Coût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Demande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Achat terrain SNCF pour P+R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1775000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532500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Couloir de bus entrée de 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91481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45740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Logement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Aide au logement PLH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573000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286500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57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Viry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Etude pour piste cyclable </a:t>
                      </a:r>
                      <a:r>
                        <a:rPr lang="fr-FR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Valleiry</a:t>
                      </a:r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-Viry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Etude pôle multimodale à la gare de 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43400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13020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CCG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Logement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Aide à l'amélioration des logements anciens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Pays du Vuache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Culture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Projecteur numérique au centre ECLA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38700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19350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Chevrier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Scolaire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Extension de l'école (2 classes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SIVU Vuache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Sport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Vestiaire de foot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23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Sécurisation du stationnement des bus des collèges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407000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133500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88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Sport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Réhabilitation du gymnase des collèges (burgondes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Arrêts de bus ligne M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Beaumont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Point mobilité et plateforme multimodale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48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Vers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Ecole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Construction d'une nouvelle classe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746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Jonzier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Point covoiturage et boulangerie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68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Logement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Rénovation logements immeubles St Georges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93500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785225" cy="1143000"/>
          </a:xfrm>
        </p:spPr>
        <p:txBody>
          <a:bodyPr/>
          <a:lstStyle/>
          <a:p>
            <a:pPr eaLnBrk="1" hangingPunct="1"/>
            <a:r>
              <a:rPr lang="fr-FR" smtClean="0"/>
              <a:t>Résultats détaillés par projet </a:t>
            </a:r>
            <a:r>
              <a:rPr lang="fr-FR" sz="2400" smtClean="0"/>
              <a:t>(2ème partie</a:t>
            </a:r>
            <a:r>
              <a:rPr lang="fr-FR" sz="2400" dirty="0" smtClean="0"/>
              <a:t>)</a:t>
            </a:r>
            <a:endParaRPr lang="fr-FR" dirty="0" smtClean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395533" y="1852598"/>
          <a:ext cx="8352930" cy="3745003"/>
        </p:xfrm>
        <a:graphic>
          <a:graphicData uri="http://schemas.openxmlformats.org/drawingml/2006/table">
            <a:tbl>
              <a:tblPr/>
              <a:tblGrid>
                <a:gridCol w="790187"/>
                <a:gridCol w="1154032"/>
                <a:gridCol w="1005811"/>
                <a:gridCol w="3032339"/>
                <a:gridCol w="790187"/>
                <a:gridCol w="790187"/>
                <a:gridCol w="790187"/>
              </a:tblGrid>
              <a:tr h="26105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Votes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Porteur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Thème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Coût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Demande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5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SIVU Beaupré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Scolaire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Création d'un nouveau bâtiment scolaire et périscolaire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Valleiry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Ecole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Extension ecole et cantine scolaire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1230158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61507,9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Viry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Ecole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Nouveau groupe scolaire (10 classes + restaurant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6774503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338725,15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5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Archamps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Aménagement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Aménagement rte de Blécheins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302253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120901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Archamps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Ecole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Ecole primaire (5 classes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2900000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145000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5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Vers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Mobilité douce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Voie verte entre le Chef Lieu et Maisonneuve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153500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66750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Collonges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Patrimoine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Rénovation de l'Eglise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6606222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132125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Dingy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Mairie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Réhabilitation-extension mairie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Archamps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Arrêts de bus ligne M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30263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Feigères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Scolaire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Rénovation de l'école Edouard Vuagnat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116796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5839,8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5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Feigères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Aménagement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Sécurisation de l'aire de jeu par la pose d'un sol souple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3734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1750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5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Présilly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Mobilité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Requalification chef lieu : mobilité douces et durables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620532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Feigères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Accessiblité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Mise en accessibilité de la salle polyvalente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5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Feigères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Aménagement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Trottoir et ralentisseurs à l'entrée de la commune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221000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Archamps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Sport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Rénovation Tennis couverts (</a:t>
                      </a:r>
                      <a:r>
                        <a:rPr lang="fr-FR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Bossey-</a:t>
                      </a:r>
                      <a:r>
                        <a:rPr lang="fr-FR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Archamps</a:t>
                      </a: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151640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60656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Vers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Déchets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Modification du site de collecte de Maisonneuve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22466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6233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Vulbens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Sport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Agorespace + Aire de Jeu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160811,9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80406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7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St Julien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Ecole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Extension école du Puy St Martin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1550000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77500</a:t>
                      </a:r>
                    </a:p>
                  </a:txBody>
                  <a:tcPr marL="7211" marR="7211" marT="72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2017</Words>
  <Application>Microsoft Office PowerPoint</Application>
  <PresentationFormat>Affichage à l'écran (4:3)</PresentationFormat>
  <Paragraphs>646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Résultat de la consultation des élus du canton sur les crédits cantonalisés 2013</vt:lpstr>
      <vt:lpstr>Contexte : les crédits cantonalisés</vt:lpstr>
      <vt:lpstr>Pourquoi une telle consultation</vt:lpstr>
      <vt:lpstr>88 réponses</vt:lpstr>
      <vt:lpstr>Quelques objections entendues</vt:lpstr>
      <vt:lpstr>Les limites de la consultation</vt:lpstr>
      <vt:lpstr>Les thématiques mobilité et logement  restent en tête des préoccupations</vt:lpstr>
      <vt:lpstr>Résultats détaillés par projet (1ère partie)</vt:lpstr>
      <vt:lpstr>Résultats détaillés par projet (2ème partie)</vt:lpstr>
      <vt:lpstr>Deux modifications</vt:lpstr>
      <vt:lpstr>Affectation des crédits pour 2013</vt:lpstr>
      <vt:lpstr>En parallèle, financé par le FDIS (fonds départemental pour les investissements structurants)</vt:lpstr>
      <vt:lpstr>Enseignements de la consultation</vt:lpstr>
      <vt:lpstr>Logement, mobilité et culture</vt:lpstr>
      <vt:lpstr>Exemples de projets dans ces domaines</vt:lpstr>
      <vt:lpstr>Faisons le point sur les crédits depuis 2 ans</vt:lpstr>
      <vt:lpstr>Rappel des crédits 2012</vt:lpstr>
      <vt:lpstr>Disparités par commune (en euros)</vt:lpstr>
      <vt:lpstr>Disparités par commune en euro/habitant</vt:lpstr>
      <vt:lpstr>Feigères et Savigny  restent pénalisées</vt:lpstr>
      <vt:lpstr>Mobilité et logement représentent 46% des crédits cantonaux</vt:lpstr>
      <vt:lpstr>Merci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Résultat de la consultation des élus du canton sur les crédits cantonalisés</dc:title>
  <dc:creator>conseiller</dc:creator>
  <cp:lastModifiedBy>conseiller</cp:lastModifiedBy>
  <cp:revision>65</cp:revision>
  <dcterms:created xsi:type="dcterms:W3CDTF">2012-07-11T07:45:28Z</dcterms:created>
  <dcterms:modified xsi:type="dcterms:W3CDTF">2013-09-10T15:30:30Z</dcterms:modified>
</cp:coreProperties>
</file>