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3" r:id="rId6"/>
    <p:sldId id="260" r:id="rId7"/>
    <p:sldId id="261"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90"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charts/_rels/chart1.xml.rels><?xml version="1.0" encoding="UTF-8" standalone="yes"?>
<Relationships xmlns="http://schemas.openxmlformats.org/package/2006/relationships"><Relationship Id="rId3" Type="http://schemas.openxmlformats.org/officeDocument/2006/relationships/oleObject" Target="file:///C:\Users\antoine.vielliard\Documents\R&#233;partition%20FDDT%20St%20Julien.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antoine.vielliard\Documents\R&#233;partition%20FDDT%20St%20Julien.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antoine.vielliard\Documents\R&#233;partition%20FDDT%20St%20Julien.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FR"/>
              <a:t>Affectation</a:t>
            </a:r>
            <a:r>
              <a:rPr lang="fr-FR" baseline="0"/>
              <a:t> des fonds frontaliers dans le canton de St Julien-en-Genevois</a:t>
            </a:r>
            <a:endParaRPr lang="fr-F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barChart>
        <c:barDir val="bar"/>
        <c:grouping val="clustered"/>
        <c:varyColors val="0"/>
        <c:ser>
          <c:idx val="0"/>
          <c:order val="0"/>
          <c:spPr>
            <a:solidFill>
              <a:schemeClr val="accent1"/>
            </a:solidFill>
            <a:ln>
              <a:noFill/>
            </a:ln>
            <a:effectLst/>
          </c:spPr>
          <c:invertIfNegative val="0"/>
          <c:cat>
            <c:strRef>
              <c:f>Feuil3!$I$4:$I$14</c:f>
              <c:strCache>
                <c:ptCount val="11"/>
                <c:pt idx="0">
                  <c:v>Ecole</c:v>
                </c:pt>
                <c:pt idx="1">
                  <c:v>Rénovation d'un bâtiment communal</c:v>
                </c:pt>
                <c:pt idx="2">
                  <c:v>Voirie communale et aménagements communaux</c:v>
                </c:pt>
                <c:pt idx="3">
                  <c:v>Mobilité</c:v>
                </c:pt>
                <c:pt idx="4">
                  <c:v>Logements locatifs</c:v>
                </c:pt>
                <c:pt idx="5">
                  <c:v>Sport</c:v>
                </c:pt>
                <c:pt idx="6">
                  <c:v>Déchets</c:v>
                </c:pt>
                <c:pt idx="7">
                  <c:v>Eaux Pluviales</c:v>
                </c:pt>
                <c:pt idx="8">
                  <c:v>WC publics</c:v>
                </c:pt>
                <c:pt idx="9">
                  <c:v>Cimetière</c:v>
                </c:pt>
                <c:pt idx="10">
                  <c:v>Informatique</c:v>
                </c:pt>
              </c:strCache>
            </c:strRef>
          </c:cat>
          <c:val>
            <c:numRef>
              <c:f>Feuil3!$L$4:$L$14</c:f>
              <c:numCache>
                <c:formatCode>0%</c:formatCode>
                <c:ptCount val="11"/>
                <c:pt idx="0">
                  <c:v>0.34734748032428731</c:v>
                </c:pt>
                <c:pt idx="1">
                  <c:v>0.27853965412860943</c:v>
                </c:pt>
                <c:pt idx="2">
                  <c:v>0.15569065699770998</c:v>
                </c:pt>
                <c:pt idx="3">
                  <c:v>7.1974283382906484E-2</c:v>
                </c:pt>
                <c:pt idx="4">
                  <c:v>6.7119103866705276E-2</c:v>
                </c:pt>
                <c:pt idx="5">
                  <c:v>3.6809704930115025E-2</c:v>
                </c:pt>
                <c:pt idx="6">
                  <c:v>2.2126951120002104E-2</c:v>
                </c:pt>
                <c:pt idx="7">
                  <c:v>1.0102721697244084E-2</c:v>
                </c:pt>
                <c:pt idx="8">
                  <c:v>5.7579426706325185E-3</c:v>
                </c:pt>
                <c:pt idx="9">
                  <c:v>3.0434839830486169E-3</c:v>
                </c:pt>
                <c:pt idx="10">
                  <c:v>1.4880168987391751E-3</c:v>
                </c:pt>
              </c:numCache>
            </c:numRef>
          </c:val>
        </c:ser>
        <c:dLbls>
          <c:showLegendKey val="0"/>
          <c:showVal val="0"/>
          <c:showCatName val="0"/>
          <c:showSerName val="0"/>
          <c:showPercent val="0"/>
          <c:showBubbleSize val="0"/>
        </c:dLbls>
        <c:gapWidth val="182"/>
        <c:axId val="127345312"/>
        <c:axId val="163422088"/>
      </c:barChart>
      <c:catAx>
        <c:axId val="12734531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63422088"/>
        <c:crosses val="autoZero"/>
        <c:auto val="1"/>
        <c:lblAlgn val="ctr"/>
        <c:lblOffset val="100"/>
        <c:noMultiLvlLbl val="0"/>
      </c:catAx>
      <c:valAx>
        <c:axId val="163422088"/>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2734531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FR"/>
              <a:t>Politique</a:t>
            </a:r>
            <a:r>
              <a:rPr lang="fr-FR" baseline="0"/>
              <a:t> de subvention des projets d'école</a:t>
            </a:r>
            <a:endParaRPr lang="fr-F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barChart>
        <c:barDir val="col"/>
        <c:grouping val="clustered"/>
        <c:varyColors val="0"/>
        <c:ser>
          <c:idx val="0"/>
          <c:order val="0"/>
          <c:tx>
            <c:strRef>
              <c:f>Feuil5!$C$6</c:f>
              <c:strCache>
                <c:ptCount val="1"/>
                <c:pt idx="0">
                  <c:v>Subvention</c:v>
                </c:pt>
              </c:strCache>
            </c:strRef>
          </c:tx>
          <c:spPr>
            <a:solidFill>
              <a:schemeClr val="accent1"/>
            </a:solidFill>
            <a:ln>
              <a:noFill/>
            </a:ln>
            <a:effectLst/>
          </c:spPr>
          <c:invertIfNegative val="0"/>
          <c:cat>
            <c:strRef>
              <c:f>Feuil5!$B$7:$B$14</c:f>
              <c:strCache>
                <c:ptCount val="8"/>
                <c:pt idx="0">
                  <c:v>Ecole 1</c:v>
                </c:pt>
                <c:pt idx="1">
                  <c:v>Ecole 2</c:v>
                </c:pt>
                <c:pt idx="2">
                  <c:v>Ecole 3</c:v>
                </c:pt>
                <c:pt idx="3">
                  <c:v>Ecole 4</c:v>
                </c:pt>
                <c:pt idx="4">
                  <c:v>Ecole 5</c:v>
                </c:pt>
                <c:pt idx="5">
                  <c:v>Ecole 6</c:v>
                </c:pt>
                <c:pt idx="6">
                  <c:v>Ecole d'Archamps</c:v>
                </c:pt>
                <c:pt idx="7">
                  <c:v>Ecole de St Julien</c:v>
                </c:pt>
              </c:strCache>
            </c:strRef>
          </c:cat>
          <c:val>
            <c:numRef>
              <c:f>Feuil5!$C$7:$C$14</c:f>
              <c:numCache>
                <c:formatCode>_-* #,##0\ _€_-;\-* #,##0\ _€_-;_-* "-"??\ _€_-;_-@_-</c:formatCode>
                <c:ptCount val="8"/>
                <c:pt idx="0">
                  <c:v>292134</c:v>
                </c:pt>
                <c:pt idx="1">
                  <c:v>195000</c:v>
                </c:pt>
                <c:pt idx="2">
                  <c:v>129600</c:v>
                </c:pt>
                <c:pt idx="3">
                  <c:v>123815</c:v>
                </c:pt>
                <c:pt idx="4">
                  <c:v>90000</c:v>
                </c:pt>
                <c:pt idx="5">
                  <c:v>14000</c:v>
                </c:pt>
                <c:pt idx="6">
                  <c:v>0</c:v>
                </c:pt>
                <c:pt idx="7">
                  <c:v>0</c:v>
                </c:pt>
              </c:numCache>
            </c:numRef>
          </c:val>
        </c:ser>
        <c:dLbls>
          <c:showLegendKey val="0"/>
          <c:showVal val="0"/>
          <c:showCatName val="0"/>
          <c:showSerName val="0"/>
          <c:showPercent val="0"/>
          <c:showBubbleSize val="0"/>
        </c:dLbls>
        <c:gapWidth val="219"/>
        <c:overlap val="-27"/>
        <c:axId val="182052832"/>
        <c:axId val="182050872"/>
      </c:barChart>
      <c:lineChart>
        <c:grouping val="standard"/>
        <c:varyColors val="0"/>
        <c:ser>
          <c:idx val="1"/>
          <c:order val="1"/>
          <c:tx>
            <c:strRef>
              <c:f>Feuil5!$D$6</c:f>
              <c:strCache>
                <c:ptCount val="1"/>
                <c:pt idx="0">
                  <c:v>Taux</c:v>
                </c:pt>
              </c:strCache>
            </c:strRef>
          </c:tx>
          <c:spPr>
            <a:ln w="28575" cap="rnd">
              <a:solidFill>
                <a:schemeClr val="accent2"/>
              </a:solidFill>
              <a:round/>
            </a:ln>
            <a:effectLst/>
          </c:spPr>
          <c:marker>
            <c:symbol val="none"/>
          </c:marker>
          <c:cat>
            <c:strRef>
              <c:f>Feuil5!$B$7:$B$14</c:f>
              <c:strCache>
                <c:ptCount val="8"/>
                <c:pt idx="0">
                  <c:v>Ecole 1</c:v>
                </c:pt>
                <c:pt idx="1">
                  <c:v>Ecole 2</c:v>
                </c:pt>
                <c:pt idx="2">
                  <c:v>Ecole 3</c:v>
                </c:pt>
                <c:pt idx="3">
                  <c:v>Ecole 4</c:v>
                </c:pt>
                <c:pt idx="4">
                  <c:v>Ecole 5</c:v>
                </c:pt>
                <c:pt idx="5">
                  <c:v>Ecole 6</c:v>
                </c:pt>
                <c:pt idx="6">
                  <c:v>Ecole d'Archamps</c:v>
                </c:pt>
                <c:pt idx="7">
                  <c:v>Ecole de St Julien</c:v>
                </c:pt>
              </c:strCache>
            </c:strRef>
          </c:cat>
          <c:val>
            <c:numRef>
              <c:f>Feuil5!$D$7:$D$14</c:f>
              <c:numCache>
                <c:formatCode>0%</c:formatCode>
                <c:ptCount val="8"/>
                <c:pt idx="0">
                  <c:v>9.9999931538313561E-2</c:v>
                </c:pt>
                <c:pt idx="1">
                  <c:v>0.1</c:v>
                </c:pt>
                <c:pt idx="2">
                  <c:v>0.2</c:v>
                </c:pt>
                <c:pt idx="3">
                  <c:v>3.7859225386458251E-2</c:v>
                </c:pt>
                <c:pt idx="4">
                  <c:v>4.318046170468786E-2</c:v>
                </c:pt>
                <c:pt idx="5">
                  <c:v>0.2</c:v>
                </c:pt>
                <c:pt idx="6">
                  <c:v>0</c:v>
                </c:pt>
                <c:pt idx="7">
                  <c:v>0</c:v>
                </c:pt>
              </c:numCache>
            </c:numRef>
          </c:val>
          <c:smooth val="0"/>
        </c:ser>
        <c:dLbls>
          <c:showLegendKey val="0"/>
          <c:showVal val="0"/>
          <c:showCatName val="0"/>
          <c:showSerName val="0"/>
          <c:showPercent val="0"/>
          <c:showBubbleSize val="0"/>
        </c:dLbls>
        <c:marker val="1"/>
        <c:smooth val="0"/>
        <c:axId val="182051656"/>
        <c:axId val="182049696"/>
      </c:lineChart>
      <c:catAx>
        <c:axId val="1820528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82050872"/>
        <c:crosses val="autoZero"/>
        <c:auto val="1"/>
        <c:lblAlgn val="ctr"/>
        <c:lblOffset val="100"/>
        <c:noMultiLvlLbl val="0"/>
      </c:catAx>
      <c:valAx>
        <c:axId val="182050872"/>
        <c:scaling>
          <c:orientation val="minMax"/>
        </c:scaling>
        <c:delete val="0"/>
        <c:axPos val="l"/>
        <c:majorGridlines>
          <c:spPr>
            <a:ln w="9525" cap="flat" cmpd="sng" algn="ctr">
              <a:solidFill>
                <a:schemeClr val="tx1">
                  <a:lumMod val="15000"/>
                  <a:lumOff val="85000"/>
                </a:schemeClr>
              </a:solidFill>
              <a:round/>
            </a:ln>
            <a:effectLst/>
          </c:spPr>
        </c:majorGridlines>
        <c:numFmt formatCode="_-* #,##0\ _€_-;\-* #,##0\ _€_-;_-* &quot;-&quot;??\ _€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82052832"/>
        <c:crosses val="autoZero"/>
        <c:crossBetween val="between"/>
      </c:valAx>
      <c:valAx>
        <c:axId val="182049696"/>
        <c:scaling>
          <c:orientation val="minMax"/>
        </c:scaling>
        <c:delete val="0"/>
        <c:axPos val="r"/>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82051656"/>
        <c:crosses val="max"/>
        <c:crossBetween val="between"/>
      </c:valAx>
      <c:catAx>
        <c:axId val="182051656"/>
        <c:scaling>
          <c:orientation val="minMax"/>
        </c:scaling>
        <c:delete val="1"/>
        <c:axPos val="b"/>
        <c:numFmt formatCode="General" sourceLinked="1"/>
        <c:majorTickMark val="none"/>
        <c:minorTickMark val="none"/>
        <c:tickLblPos val="nextTo"/>
        <c:crossAx val="182049696"/>
        <c:crosses val="autoZero"/>
        <c:auto val="1"/>
        <c:lblAlgn val="ctr"/>
        <c:lblOffset val="100"/>
        <c:noMultiLvlLbl val="0"/>
      </c:cat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FR"/>
              <a:t>Subvention</a:t>
            </a:r>
            <a:r>
              <a:rPr lang="fr-FR" baseline="0"/>
              <a:t> vs soutien à Duby Muller aux législatives</a:t>
            </a:r>
            <a:endParaRPr lang="fr-F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barChart>
        <c:barDir val="col"/>
        <c:grouping val="clustered"/>
        <c:varyColors val="0"/>
        <c:ser>
          <c:idx val="0"/>
          <c:order val="0"/>
          <c:tx>
            <c:strRef>
              <c:f>Feuil4!$G$1</c:f>
              <c:strCache>
                <c:ptCount val="1"/>
                <c:pt idx="0">
                  <c:v>Subvention</c:v>
                </c:pt>
              </c:strCache>
            </c:strRef>
          </c:tx>
          <c:spPr>
            <a:solidFill>
              <a:schemeClr val="accent1"/>
            </a:solidFill>
            <a:ln>
              <a:noFill/>
            </a:ln>
            <a:effectLst/>
          </c:spPr>
          <c:invertIfNegative val="0"/>
          <c:cat>
            <c:strRef>
              <c:f>Feuil4!$F$3:$F$42</c:f>
              <c:strCache>
                <c:ptCount val="39"/>
                <c:pt idx="0">
                  <c:v>Soutien de Duby-Muller</c:v>
                </c:pt>
                <c:pt idx="1">
                  <c:v>Soutien de Duby-Muller</c:v>
                </c:pt>
                <c:pt idx="2">
                  <c:v>Soutien de Duby-Muller</c:v>
                </c:pt>
                <c:pt idx="3">
                  <c:v>Soutien de Duby-Muller</c:v>
                </c:pt>
                <c:pt idx="4">
                  <c:v>Soutien de Duby-Muller</c:v>
                </c:pt>
                <c:pt idx="5">
                  <c:v>Soutien de Duby-Muller</c:v>
                </c:pt>
                <c:pt idx="6">
                  <c:v>Soutien de Duby-Muller</c:v>
                </c:pt>
                <c:pt idx="7">
                  <c:v>Soutien de Duby-Muller</c:v>
                </c:pt>
                <c:pt idx="8">
                  <c:v>Soutien de Duby-Muller</c:v>
                </c:pt>
                <c:pt idx="9">
                  <c:v>Soutien de Duby-Muller</c:v>
                </c:pt>
                <c:pt idx="10">
                  <c:v>Soutien de Duby-Muller</c:v>
                </c:pt>
                <c:pt idx="11">
                  <c:v>Soutien de Duby-Muller</c:v>
                </c:pt>
                <c:pt idx="12">
                  <c:v>Soutien de Duby-Muller</c:v>
                </c:pt>
                <c:pt idx="13">
                  <c:v>Soutien de Duby-Muller</c:v>
                </c:pt>
                <c:pt idx="14">
                  <c:v>Soutien de Duby-Muller</c:v>
                </c:pt>
                <c:pt idx="15">
                  <c:v>Soutien de Duby-Muller</c:v>
                </c:pt>
                <c:pt idx="16">
                  <c:v>Soutien de Duby-Muller</c:v>
                </c:pt>
                <c:pt idx="17">
                  <c:v>Soutien de Duby-Muller</c:v>
                </c:pt>
                <c:pt idx="18">
                  <c:v>Soutien de Duby-Muller</c:v>
                </c:pt>
                <c:pt idx="19">
                  <c:v>Soutien de Duby-Muller</c:v>
                </c:pt>
                <c:pt idx="20">
                  <c:v>Soutien de Duby-Muller</c:v>
                </c:pt>
                <c:pt idx="21">
                  <c:v>Soutien de Duby-Muller</c:v>
                </c:pt>
                <c:pt idx="22">
                  <c:v>Soutien de Duby-Muller</c:v>
                </c:pt>
                <c:pt idx="23">
                  <c:v>Soutien de Duby-Muller</c:v>
                </c:pt>
                <c:pt idx="24">
                  <c:v>Soutien de Duby-Muller</c:v>
                </c:pt>
                <c:pt idx="25">
                  <c:v>Soutien de Duby-Muller</c:v>
                </c:pt>
                <c:pt idx="26">
                  <c:v>Soutien de Duby-Muller</c:v>
                </c:pt>
                <c:pt idx="27">
                  <c:v>Soutien de Duby-Muller</c:v>
                </c:pt>
                <c:pt idx="28">
                  <c:v>Soutien de Duby-Muller</c:v>
                </c:pt>
                <c:pt idx="29">
                  <c:v>Soutien de Duby-Muller</c:v>
                </c:pt>
                <c:pt idx="30">
                  <c:v>Soutien de Duby-Muller</c:v>
                </c:pt>
                <c:pt idx="31">
                  <c:v>Autre commune</c:v>
                </c:pt>
                <c:pt idx="32">
                  <c:v>Autre commune</c:v>
                </c:pt>
                <c:pt idx="33">
                  <c:v>Autre commune</c:v>
                </c:pt>
                <c:pt idx="34">
                  <c:v>Autre commune</c:v>
                </c:pt>
                <c:pt idx="35">
                  <c:v>Autre commune</c:v>
                </c:pt>
                <c:pt idx="36">
                  <c:v>Autre commune</c:v>
                </c:pt>
                <c:pt idx="37">
                  <c:v>Autre commune</c:v>
                </c:pt>
                <c:pt idx="38">
                  <c:v>Autre commune</c:v>
                </c:pt>
              </c:strCache>
            </c:strRef>
          </c:cat>
          <c:val>
            <c:numRef>
              <c:f>Feuil4!$G$3:$G$42</c:f>
              <c:numCache>
                <c:formatCode>_-* #,##0\ _€_-;\-* #,##0\ _€_-;_-* "-"??\ _€_-;_-@_-</c:formatCode>
                <c:ptCount val="40"/>
                <c:pt idx="0">
                  <c:v>195000</c:v>
                </c:pt>
                <c:pt idx="1">
                  <c:v>186635</c:v>
                </c:pt>
                <c:pt idx="2">
                  <c:v>140000</c:v>
                </c:pt>
                <c:pt idx="3">
                  <c:v>135000</c:v>
                </c:pt>
                <c:pt idx="4">
                  <c:v>123815</c:v>
                </c:pt>
                <c:pt idx="5">
                  <c:v>109815</c:v>
                </c:pt>
                <c:pt idx="6">
                  <c:v>107600</c:v>
                </c:pt>
                <c:pt idx="7">
                  <c:v>90000</c:v>
                </c:pt>
                <c:pt idx="8">
                  <c:v>80000</c:v>
                </c:pt>
                <c:pt idx="9">
                  <c:v>74484</c:v>
                </c:pt>
                <c:pt idx="10">
                  <c:v>53380</c:v>
                </c:pt>
                <c:pt idx="11">
                  <c:v>50310</c:v>
                </c:pt>
                <c:pt idx="12">
                  <c:v>40000</c:v>
                </c:pt>
                <c:pt idx="13">
                  <c:v>40000</c:v>
                </c:pt>
                <c:pt idx="14">
                  <c:v>35850</c:v>
                </c:pt>
                <c:pt idx="15">
                  <c:v>31000</c:v>
                </c:pt>
                <c:pt idx="16">
                  <c:v>29173</c:v>
                </c:pt>
                <c:pt idx="17">
                  <c:v>26200</c:v>
                </c:pt>
                <c:pt idx="18">
                  <c:v>24564</c:v>
                </c:pt>
                <c:pt idx="19">
                  <c:v>24433</c:v>
                </c:pt>
                <c:pt idx="20">
                  <c:v>23541</c:v>
                </c:pt>
                <c:pt idx="21">
                  <c:v>22169</c:v>
                </c:pt>
                <c:pt idx="22">
                  <c:v>14000</c:v>
                </c:pt>
                <c:pt idx="23">
                  <c:v>12679</c:v>
                </c:pt>
                <c:pt idx="24">
                  <c:v>7400</c:v>
                </c:pt>
                <c:pt idx="25">
                  <c:v>3618</c:v>
                </c:pt>
                <c:pt idx="31">
                  <c:v>129600</c:v>
                </c:pt>
                <c:pt idx="32">
                  <c:v>120000</c:v>
                </c:pt>
                <c:pt idx="33">
                  <c:v>51724</c:v>
                </c:pt>
                <c:pt idx="34">
                  <c:v>14000</c:v>
                </c:pt>
                <c:pt idx="35">
                  <c:v>0</c:v>
                </c:pt>
              </c:numCache>
            </c:numRef>
          </c:val>
        </c:ser>
        <c:dLbls>
          <c:showLegendKey val="0"/>
          <c:showVal val="0"/>
          <c:showCatName val="0"/>
          <c:showSerName val="0"/>
          <c:showPercent val="0"/>
          <c:showBubbleSize val="0"/>
        </c:dLbls>
        <c:gapWidth val="219"/>
        <c:overlap val="-27"/>
        <c:axId val="254756208"/>
        <c:axId val="254754248"/>
      </c:barChart>
      <c:lineChart>
        <c:grouping val="standard"/>
        <c:varyColors val="0"/>
        <c:ser>
          <c:idx val="1"/>
          <c:order val="1"/>
          <c:tx>
            <c:strRef>
              <c:f>Feuil4!$H$1</c:f>
              <c:strCache>
                <c:ptCount val="1"/>
                <c:pt idx="0">
                  <c:v>Taux</c:v>
                </c:pt>
              </c:strCache>
            </c:strRef>
          </c:tx>
          <c:spPr>
            <a:ln w="28575" cap="rnd">
              <a:solidFill>
                <a:schemeClr val="accent2"/>
              </a:solidFill>
              <a:round/>
            </a:ln>
            <a:effectLst/>
          </c:spPr>
          <c:marker>
            <c:symbol val="none"/>
          </c:marker>
          <c:cat>
            <c:strRef>
              <c:f>Feuil4!$F$3:$F$42</c:f>
              <c:strCache>
                <c:ptCount val="39"/>
                <c:pt idx="0">
                  <c:v>Soutien de Duby-Muller</c:v>
                </c:pt>
                <c:pt idx="1">
                  <c:v>Soutien de Duby-Muller</c:v>
                </c:pt>
                <c:pt idx="2">
                  <c:v>Soutien de Duby-Muller</c:v>
                </c:pt>
                <c:pt idx="3">
                  <c:v>Soutien de Duby-Muller</c:v>
                </c:pt>
                <c:pt idx="4">
                  <c:v>Soutien de Duby-Muller</c:v>
                </c:pt>
                <c:pt idx="5">
                  <c:v>Soutien de Duby-Muller</c:v>
                </c:pt>
                <c:pt idx="6">
                  <c:v>Soutien de Duby-Muller</c:v>
                </c:pt>
                <c:pt idx="7">
                  <c:v>Soutien de Duby-Muller</c:v>
                </c:pt>
                <c:pt idx="8">
                  <c:v>Soutien de Duby-Muller</c:v>
                </c:pt>
                <c:pt idx="9">
                  <c:v>Soutien de Duby-Muller</c:v>
                </c:pt>
                <c:pt idx="10">
                  <c:v>Soutien de Duby-Muller</c:v>
                </c:pt>
                <c:pt idx="11">
                  <c:v>Soutien de Duby-Muller</c:v>
                </c:pt>
                <c:pt idx="12">
                  <c:v>Soutien de Duby-Muller</c:v>
                </c:pt>
                <c:pt idx="13">
                  <c:v>Soutien de Duby-Muller</c:v>
                </c:pt>
                <c:pt idx="14">
                  <c:v>Soutien de Duby-Muller</c:v>
                </c:pt>
                <c:pt idx="15">
                  <c:v>Soutien de Duby-Muller</c:v>
                </c:pt>
                <c:pt idx="16">
                  <c:v>Soutien de Duby-Muller</c:v>
                </c:pt>
                <c:pt idx="17">
                  <c:v>Soutien de Duby-Muller</c:v>
                </c:pt>
                <c:pt idx="18">
                  <c:v>Soutien de Duby-Muller</c:v>
                </c:pt>
                <c:pt idx="19">
                  <c:v>Soutien de Duby-Muller</c:v>
                </c:pt>
                <c:pt idx="20">
                  <c:v>Soutien de Duby-Muller</c:v>
                </c:pt>
                <c:pt idx="21">
                  <c:v>Soutien de Duby-Muller</c:v>
                </c:pt>
                <c:pt idx="22">
                  <c:v>Soutien de Duby-Muller</c:v>
                </c:pt>
                <c:pt idx="23">
                  <c:v>Soutien de Duby-Muller</c:v>
                </c:pt>
                <c:pt idx="24">
                  <c:v>Soutien de Duby-Muller</c:v>
                </c:pt>
                <c:pt idx="25">
                  <c:v>Soutien de Duby-Muller</c:v>
                </c:pt>
                <c:pt idx="26">
                  <c:v>Soutien de Duby-Muller</c:v>
                </c:pt>
                <c:pt idx="27">
                  <c:v>Soutien de Duby-Muller</c:v>
                </c:pt>
                <c:pt idx="28">
                  <c:v>Soutien de Duby-Muller</c:v>
                </c:pt>
                <c:pt idx="29">
                  <c:v>Soutien de Duby-Muller</c:v>
                </c:pt>
                <c:pt idx="30">
                  <c:v>Soutien de Duby-Muller</c:v>
                </c:pt>
                <c:pt idx="31">
                  <c:v>Autre commune</c:v>
                </c:pt>
                <c:pt idx="32">
                  <c:v>Autre commune</c:v>
                </c:pt>
                <c:pt idx="33">
                  <c:v>Autre commune</c:v>
                </c:pt>
                <c:pt idx="34">
                  <c:v>Autre commune</c:v>
                </c:pt>
                <c:pt idx="35">
                  <c:v>Autre commune</c:v>
                </c:pt>
                <c:pt idx="36">
                  <c:v>Autre commune</c:v>
                </c:pt>
                <c:pt idx="37">
                  <c:v>Autre commune</c:v>
                </c:pt>
                <c:pt idx="38">
                  <c:v>Autre commune</c:v>
                </c:pt>
              </c:strCache>
            </c:strRef>
          </c:cat>
          <c:val>
            <c:numRef>
              <c:f>Feuil4!$H$3:$H$42</c:f>
              <c:numCache>
                <c:formatCode>0%</c:formatCode>
                <c:ptCount val="40"/>
                <c:pt idx="0">
                  <c:v>0.1</c:v>
                </c:pt>
                <c:pt idx="1">
                  <c:v>0.2</c:v>
                </c:pt>
                <c:pt idx="2">
                  <c:v>0.1</c:v>
                </c:pt>
                <c:pt idx="3">
                  <c:v>0.1</c:v>
                </c:pt>
                <c:pt idx="4">
                  <c:v>0.04</c:v>
                </c:pt>
                <c:pt idx="5">
                  <c:v>0.19</c:v>
                </c:pt>
                <c:pt idx="6">
                  <c:v>0.2</c:v>
                </c:pt>
                <c:pt idx="7">
                  <c:v>0.04</c:v>
                </c:pt>
                <c:pt idx="8">
                  <c:v>0.4</c:v>
                </c:pt>
                <c:pt idx="9">
                  <c:v>0.2</c:v>
                </c:pt>
                <c:pt idx="10">
                  <c:v>0.2</c:v>
                </c:pt>
                <c:pt idx="11">
                  <c:v>0.2</c:v>
                </c:pt>
                <c:pt idx="12">
                  <c:v>0.2</c:v>
                </c:pt>
                <c:pt idx="13">
                  <c:v>0.2</c:v>
                </c:pt>
                <c:pt idx="14">
                  <c:v>0.2</c:v>
                </c:pt>
                <c:pt idx="15">
                  <c:v>0.2</c:v>
                </c:pt>
                <c:pt idx="16">
                  <c:v>0.2</c:v>
                </c:pt>
                <c:pt idx="17">
                  <c:v>0.2</c:v>
                </c:pt>
                <c:pt idx="18">
                  <c:v>0.2</c:v>
                </c:pt>
                <c:pt idx="19">
                  <c:v>0.2</c:v>
                </c:pt>
                <c:pt idx="20">
                  <c:v>0.2</c:v>
                </c:pt>
                <c:pt idx="21">
                  <c:v>0.2</c:v>
                </c:pt>
                <c:pt idx="22">
                  <c:v>0.2</c:v>
                </c:pt>
                <c:pt idx="23">
                  <c:v>0.2</c:v>
                </c:pt>
                <c:pt idx="24">
                  <c:v>0.24</c:v>
                </c:pt>
                <c:pt idx="25">
                  <c:v>0.3</c:v>
                </c:pt>
                <c:pt idx="31">
                  <c:v>0.2</c:v>
                </c:pt>
                <c:pt idx="32">
                  <c:v>0.1</c:v>
                </c:pt>
                <c:pt idx="33">
                  <c:v>0.2</c:v>
                </c:pt>
                <c:pt idx="34">
                  <c:v>0.2</c:v>
                </c:pt>
              </c:numCache>
            </c:numRef>
          </c:val>
          <c:smooth val="0"/>
        </c:ser>
        <c:dLbls>
          <c:showLegendKey val="0"/>
          <c:showVal val="0"/>
          <c:showCatName val="0"/>
          <c:showSerName val="0"/>
          <c:showPercent val="0"/>
          <c:showBubbleSize val="0"/>
        </c:dLbls>
        <c:marker val="1"/>
        <c:smooth val="0"/>
        <c:axId val="254755032"/>
        <c:axId val="254755816"/>
      </c:lineChart>
      <c:catAx>
        <c:axId val="2547562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254754248"/>
        <c:crosses val="autoZero"/>
        <c:auto val="1"/>
        <c:lblAlgn val="ctr"/>
        <c:lblOffset val="100"/>
        <c:noMultiLvlLbl val="0"/>
      </c:catAx>
      <c:valAx>
        <c:axId val="254754248"/>
        <c:scaling>
          <c:orientation val="minMax"/>
        </c:scaling>
        <c:delete val="0"/>
        <c:axPos val="l"/>
        <c:majorGridlines>
          <c:spPr>
            <a:ln w="9525" cap="flat" cmpd="sng" algn="ctr">
              <a:solidFill>
                <a:schemeClr val="tx1">
                  <a:lumMod val="15000"/>
                  <a:lumOff val="85000"/>
                </a:schemeClr>
              </a:solidFill>
              <a:round/>
            </a:ln>
            <a:effectLst/>
          </c:spPr>
        </c:majorGridlines>
        <c:numFmt formatCode="_-* #,##0\ _€_-;\-* #,##0\ _€_-;_-* &quot;-&quot;??\ _€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254756208"/>
        <c:crosses val="autoZero"/>
        <c:crossBetween val="between"/>
      </c:valAx>
      <c:valAx>
        <c:axId val="254755816"/>
        <c:scaling>
          <c:orientation val="minMax"/>
        </c:scaling>
        <c:delete val="0"/>
        <c:axPos val="r"/>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254755032"/>
        <c:crosses val="max"/>
        <c:crossBetween val="between"/>
      </c:valAx>
      <c:catAx>
        <c:axId val="254755032"/>
        <c:scaling>
          <c:orientation val="minMax"/>
        </c:scaling>
        <c:delete val="1"/>
        <c:axPos val="b"/>
        <c:numFmt formatCode="General" sourceLinked="1"/>
        <c:majorTickMark val="none"/>
        <c:minorTickMark val="none"/>
        <c:tickLblPos val="nextTo"/>
        <c:crossAx val="254755816"/>
        <c:crosses val="autoZero"/>
        <c:auto val="1"/>
        <c:lblAlgn val="ctr"/>
        <c:lblOffset val="100"/>
        <c:noMultiLvlLbl val="0"/>
      </c:cat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fr-FR" smtClean="0"/>
              <a:t>Modifiez le style du titre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7/28/2017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7/28/2017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7/28/2017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7/28/2017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fr-FR" smtClean="0"/>
              <a:t>Modifiez le style du titre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20EBB0C4-6273-4C6E-B9BD-2EDC30F1CD52}" type="datetimeFigureOut">
              <a:rPr lang="en-US" dirty="0"/>
              <a:t>7/28/2017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fr-FR" smtClean="0"/>
              <a:t>Modifiez le style du titre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7/28/2017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097280" y="2582334"/>
            <a:ext cx="4937760" cy="33782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217920" y="2582334"/>
            <a:ext cx="4937760" cy="33782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7/28/2017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7/28/2017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7/28/2017</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fr-FR" smtClean="0"/>
              <a:t>Modifiez le style du titre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7/28/2017</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C9CAD897-D46E-4AD2-BD9B-49DD3E640873}" type="datetimeFigureOut">
              <a:rPr lang="en-US" dirty="0"/>
              <a:t>7/28/2017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fr-FR" smtClean="0"/>
              <a:t>Modifiez le style du titre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7/28/2017</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‹N°›</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pPr algn="ctr"/>
            <a:r>
              <a:rPr lang="fr-FR" dirty="0" smtClean="0"/>
              <a:t>Comprendre les fonds frontaliers cantonaux </a:t>
            </a:r>
            <a:br>
              <a:rPr lang="fr-FR" dirty="0" smtClean="0"/>
            </a:br>
            <a:endParaRPr lang="fr-FR" dirty="0"/>
          </a:p>
        </p:txBody>
      </p:sp>
      <p:sp>
        <p:nvSpPr>
          <p:cNvPr id="3" name="Sous-titre 2"/>
          <p:cNvSpPr>
            <a:spLocks noGrp="1"/>
          </p:cNvSpPr>
          <p:nvPr>
            <p:ph type="subTitle" idx="1"/>
          </p:nvPr>
        </p:nvSpPr>
        <p:spPr/>
        <p:txBody>
          <a:bodyPr/>
          <a:lstStyle/>
          <a:p>
            <a:pPr algn="ctr"/>
            <a:r>
              <a:rPr lang="fr-FR" dirty="0" smtClean="0"/>
              <a:t>Canton de St </a:t>
            </a:r>
            <a:r>
              <a:rPr lang="fr-FR" dirty="0"/>
              <a:t>Julien en Genevois</a:t>
            </a:r>
          </a:p>
          <a:p>
            <a:endParaRPr lang="fr-FR" dirty="0"/>
          </a:p>
        </p:txBody>
      </p:sp>
    </p:spTree>
    <p:extLst>
      <p:ext uri="{BB962C8B-B14F-4D97-AF65-F5344CB8AC3E}">
        <p14:creationId xmlns:p14="http://schemas.microsoft.com/office/powerpoint/2010/main" val="2484266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FDDT de St Julien = fonds frontaliers</a:t>
            </a:r>
            <a:endParaRPr lang="fr-FR" dirty="0"/>
          </a:p>
        </p:txBody>
      </p:sp>
      <p:sp>
        <p:nvSpPr>
          <p:cNvPr id="3" name="Espace réservé du contenu 2"/>
          <p:cNvSpPr>
            <a:spLocks noGrp="1"/>
          </p:cNvSpPr>
          <p:nvPr>
            <p:ph idx="1"/>
          </p:nvPr>
        </p:nvSpPr>
        <p:spPr/>
        <p:txBody>
          <a:bodyPr/>
          <a:lstStyle/>
          <a:p>
            <a:r>
              <a:rPr lang="fr-FR" dirty="0" smtClean="0"/>
              <a:t>Le fond départemental des territoires (FDDT) est composé pour moitié de fonds frontaliers (10 millions d’euros) et pour moitié de crédits propres du conseil départemental (10 millions).</a:t>
            </a:r>
          </a:p>
          <a:p>
            <a:r>
              <a:rPr lang="fr-FR" dirty="0" smtClean="0"/>
              <a:t>Au départ, il n’y avait que les fonds frontaliers ce qui conduisait à ce que les cantons frontaliers disposent de crédits très supérieurs. Le conseil départemental a ajouté 10 millions de crédits propres pour corriger ces différences dans les cantons les moins dotés.</a:t>
            </a:r>
          </a:p>
          <a:p>
            <a:r>
              <a:rPr lang="fr-FR" dirty="0" smtClean="0"/>
              <a:t>Aujourd’hui encore la dotation par habitant du canton de St Julien est supérieure de 43% à la dotation moyenne du département.</a:t>
            </a:r>
          </a:p>
          <a:p>
            <a:r>
              <a:rPr lang="fr-FR" u="sng" dirty="0" smtClean="0"/>
              <a:t>Conclusion : </a:t>
            </a:r>
            <a:r>
              <a:rPr lang="fr-FR" dirty="0" smtClean="0"/>
              <a:t>dans le cas du canton de St Julien la quasi-totalité du FDDT est financé par les fonds frontaliers et est donc soumise au respect du traité franco-suisse de 1973 – même si les conseillers départementaux détestent qu’on leur rappel ces faits.</a:t>
            </a:r>
          </a:p>
        </p:txBody>
      </p:sp>
    </p:spTree>
    <p:extLst>
      <p:ext uri="{BB962C8B-B14F-4D97-AF65-F5344CB8AC3E}">
        <p14:creationId xmlns:p14="http://schemas.microsoft.com/office/powerpoint/2010/main" val="2875664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Quels projets sont financés actuellement</a:t>
            </a:r>
            <a:endParaRPr lang="fr-FR" dirty="0"/>
          </a:p>
        </p:txBody>
      </p:sp>
      <p:sp>
        <p:nvSpPr>
          <p:cNvPr id="3" name="Espace réservé du contenu 2"/>
          <p:cNvSpPr>
            <a:spLocks noGrp="1"/>
          </p:cNvSpPr>
          <p:nvPr>
            <p:ph idx="1"/>
          </p:nvPr>
        </p:nvSpPr>
        <p:spPr>
          <a:xfrm>
            <a:off x="1097280" y="1845734"/>
            <a:ext cx="10058400" cy="4023360"/>
          </a:xfrm>
        </p:spPr>
        <p:txBody>
          <a:bodyPr/>
          <a:lstStyle/>
          <a:p>
            <a:r>
              <a:rPr lang="fr-FR" dirty="0" smtClean="0"/>
              <a:t>Les problèmes majeurs des habitants sont la mobilité, le logement abordable, l’accès aux soins et l’emploi. Les Conseillers Départementaux saupoudrent les fonds publics plutôt que de régler les problèmes des habitants.</a:t>
            </a:r>
            <a:endParaRPr lang="fr-FR" dirty="0"/>
          </a:p>
        </p:txBody>
      </p:sp>
      <p:graphicFrame>
        <p:nvGraphicFramePr>
          <p:cNvPr id="4" name="Graphique 3"/>
          <p:cNvGraphicFramePr>
            <a:graphicFrameLocks/>
          </p:cNvGraphicFramePr>
          <p:nvPr>
            <p:extLst>
              <p:ext uri="{D42A27DB-BD31-4B8C-83A1-F6EECF244321}">
                <p14:modId xmlns:p14="http://schemas.microsoft.com/office/powerpoint/2010/main" val="2512672135"/>
              </p:ext>
            </p:extLst>
          </p:nvPr>
        </p:nvGraphicFramePr>
        <p:xfrm>
          <a:off x="3232597" y="2610201"/>
          <a:ext cx="5548648" cy="363506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07925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parvis de l’église de Contamine-</a:t>
            </a:r>
            <a:r>
              <a:rPr lang="fr-FR" dirty="0" err="1" smtClean="0"/>
              <a:t>Sarzin</a:t>
            </a:r>
            <a:r>
              <a:rPr lang="fr-FR" dirty="0" smtClean="0"/>
              <a:t> plutôt que votre mobilité quotidienne</a:t>
            </a:r>
            <a:endParaRPr lang="fr-FR" dirty="0"/>
          </a:p>
        </p:txBody>
      </p:sp>
      <p:sp>
        <p:nvSpPr>
          <p:cNvPr id="3" name="Espace réservé du contenu 2"/>
          <p:cNvSpPr>
            <a:spLocks noGrp="1"/>
          </p:cNvSpPr>
          <p:nvPr>
            <p:ph idx="1"/>
          </p:nvPr>
        </p:nvSpPr>
        <p:spPr/>
        <p:txBody>
          <a:bodyPr/>
          <a:lstStyle/>
          <a:p>
            <a:r>
              <a:rPr lang="fr-FR" dirty="0" smtClean="0"/>
              <a:t>L’aménagement du parvis de l’église de Contamine-</a:t>
            </a:r>
            <a:r>
              <a:rPr lang="fr-FR" dirty="0" err="1" smtClean="0"/>
              <a:t>Sarzin</a:t>
            </a:r>
            <a:r>
              <a:rPr lang="fr-FR" dirty="0" smtClean="0"/>
              <a:t> obtient le plus fort taux de subvention à hauteur de 40% : 80’000 euros de subventions pour 200’000 euros de travaux.</a:t>
            </a:r>
          </a:p>
          <a:p>
            <a:r>
              <a:rPr lang="fr-FR" dirty="0" smtClean="0"/>
              <a:t>Depuis deux ans et demi, le financement d’aucun projet structurant de mobilité n’a pu être bouclé en raison de ce saupoudrage de votre argent public.</a:t>
            </a:r>
          </a:p>
          <a:p>
            <a:r>
              <a:rPr lang="fr-FR" dirty="0" smtClean="0"/>
              <a:t>Pendant ce temps là, il y a 15 voitures supplémentaires chaque jour sur les routes du genevois.</a:t>
            </a:r>
            <a:endParaRPr lang="fr-FR" dirty="0"/>
          </a:p>
        </p:txBody>
      </p:sp>
    </p:spTree>
    <p:extLst>
      <p:ext uri="{BB962C8B-B14F-4D97-AF65-F5344CB8AC3E}">
        <p14:creationId xmlns:p14="http://schemas.microsoft.com/office/powerpoint/2010/main" val="949790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Aucune cohérence dans les subventions d’écoles</a:t>
            </a:r>
            <a:endParaRPr lang="fr-FR" dirty="0"/>
          </a:p>
        </p:txBody>
      </p:sp>
      <p:sp>
        <p:nvSpPr>
          <p:cNvPr id="3" name="Espace réservé du contenu 2"/>
          <p:cNvSpPr>
            <a:spLocks noGrp="1"/>
          </p:cNvSpPr>
          <p:nvPr>
            <p:ph idx="1"/>
          </p:nvPr>
        </p:nvSpPr>
        <p:spPr/>
        <p:txBody>
          <a:bodyPr/>
          <a:lstStyle/>
          <a:p>
            <a:r>
              <a:rPr lang="fr-FR" dirty="0" smtClean="0"/>
              <a:t>Les projets d’écoles sont subventionnés de 0% à 20% et de 0 à 292234 euros sans aucune explication ni cohérence. </a:t>
            </a:r>
            <a:endParaRPr lang="fr-FR" dirty="0"/>
          </a:p>
        </p:txBody>
      </p:sp>
      <p:graphicFrame>
        <p:nvGraphicFramePr>
          <p:cNvPr id="5" name="Graphique 4"/>
          <p:cNvGraphicFramePr>
            <a:graphicFrameLocks/>
          </p:cNvGraphicFramePr>
          <p:nvPr>
            <p:extLst>
              <p:ext uri="{D42A27DB-BD31-4B8C-83A1-F6EECF244321}">
                <p14:modId xmlns:p14="http://schemas.microsoft.com/office/powerpoint/2010/main" val="4127985515"/>
              </p:ext>
            </p:extLst>
          </p:nvPr>
        </p:nvGraphicFramePr>
        <p:xfrm>
          <a:off x="3840480" y="2811194"/>
          <a:ext cx="4572000" cy="2895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366828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Corrélation entre le soutien aux législatives du 18 juin et les crédits annoncés le 19 juin</a:t>
            </a:r>
            <a:endParaRPr lang="fr-FR" dirty="0"/>
          </a:p>
        </p:txBody>
      </p:sp>
      <p:sp>
        <p:nvSpPr>
          <p:cNvPr id="5" name="Espace réservé du contenu 4"/>
          <p:cNvSpPr>
            <a:spLocks noGrp="1"/>
          </p:cNvSpPr>
          <p:nvPr>
            <p:ph idx="1"/>
          </p:nvPr>
        </p:nvSpPr>
        <p:spPr>
          <a:xfrm>
            <a:off x="1097280" y="1935886"/>
            <a:ext cx="10058400" cy="4023360"/>
          </a:xfrm>
        </p:spPr>
        <p:txBody>
          <a:bodyPr/>
          <a:lstStyle/>
          <a:p>
            <a:r>
              <a:rPr lang="fr-FR" dirty="0" smtClean="0"/>
              <a:t>Les communes dont les maires ont soutenu Virginie Duby-Muller aux législatives du 18 juin ont en moyenne des dotations supérieures de 50% aux autres communes.</a:t>
            </a:r>
            <a:endParaRPr lang="fr-FR" dirty="0"/>
          </a:p>
        </p:txBody>
      </p:sp>
      <p:graphicFrame>
        <p:nvGraphicFramePr>
          <p:cNvPr id="6" name="Graphique 5"/>
          <p:cNvGraphicFramePr>
            <a:graphicFrameLocks/>
          </p:cNvGraphicFramePr>
          <p:nvPr>
            <p:extLst>
              <p:ext uri="{D42A27DB-BD31-4B8C-83A1-F6EECF244321}">
                <p14:modId xmlns:p14="http://schemas.microsoft.com/office/powerpoint/2010/main" val="3891506473"/>
              </p:ext>
            </p:extLst>
          </p:nvPr>
        </p:nvGraphicFramePr>
        <p:xfrm>
          <a:off x="2173605" y="2544534"/>
          <a:ext cx="7905750" cy="341471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15888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communautés de communes marginalisées du financement</a:t>
            </a:r>
            <a:endParaRPr lang="fr-FR" dirty="0"/>
          </a:p>
        </p:txBody>
      </p:sp>
      <p:sp>
        <p:nvSpPr>
          <p:cNvPr id="3" name="Espace réservé du contenu 2"/>
          <p:cNvSpPr>
            <a:spLocks noGrp="1"/>
          </p:cNvSpPr>
          <p:nvPr>
            <p:ph idx="1"/>
          </p:nvPr>
        </p:nvSpPr>
        <p:spPr/>
        <p:txBody>
          <a:bodyPr/>
          <a:lstStyle/>
          <a:p>
            <a:r>
              <a:rPr lang="fr-FR" dirty="0" smtClean="0"/>
              <a:t>Les communautés de communes du Genevois et </a:t>
            </a:r>
            <a:r>
              <a:rPr lang="fr-FR" dirty="0" err="1" smtClean="0"/>
              <a:t>Usses</a:t>
            </a:r>
            <a:r>
              <a:rPr lang="fr-FR" dirty="0" smtClean="0"/>
              <a:t> et Rhône qui assument les principales compétences structurantes, comme par exemple dans le cas du Genevois : la mobilité, le logement et l’emploi, ne se voient attribuer que 6% des crédits.</a:t>
            </a:r>
          </a:p>
          <a:p>
            <a:r>
              <a:rPr lang="fr-FR" dirty="0" smtClean="0"/>
              <a:t>Les conseillers départementaux n’ont pas subventionné les projets de développement des zones d’activité économique et ne contribuent donc pas à la création et au maintien de l’emploi.</a:t>
            </a:r>
            <a:endParaRPr lang="fr-FR" dirty="0"/>
          </a:p>
        </p:txBody>
      </p:sp>
    </p:spTree>
    <p:extLst>
      <p:ext uri="{BB962C8B-B14F-4D97-AF65-F5344CB8AC3E}">
        <p14:creationId xmlns:p14="http://schemas.microsoft.com/office/powerpoint/2010/main" val="24493063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Comment améliorer cela ?	</a:t>
            </a:r>
            <a:endParaRPr lang="fr-FR" dirty="0"/>
          </a:p>
        </p:txBody>
      </p:sp>
      <p:sp>
        <p:nvSpPr>
          <p:cNvPr id="3" name="Espace réservé du contenu 2"/>
          <p:cNvSpPr>
            <a:spLocks noGrp="1"/>
          </p:cNvSpPr>
          <p:nvPr>
            <p:ph idx="1"/>
          </p:nvPr>
        </p:nvSpPr>
        <p:spPr/>
        <p:txBody>
          <a:bodyPr/>
          <a:lstStyle/>
          <a:p>
            <a:r>
              <a:rPr lang="fr-FR" dirty="0" smtClean="0"/>
              <a:t>S’assurer que les moyens publics sont utilisés pour résoudre les problèmes des habitants en matière de mobilité, de logement, d’emploi et d’accès aux soins et jamais pour entretenir des clientèles électorales comme dans les républiques bananières</a:t>
            </a:r>
          </a:p>
          <a:p>
            <a:endParaRPr lang="fr-FR" dirty="0"/>
          </a:p>
          <a:p>
            <a:r>
              <a:rPr lang="fr-FR" dirty="0" smtClean="0"/>
              <a:t>S’assurer de l’application du traité de 1973 qui vise à assurer une répartition des fonds frontaliers proportionnelle au nombre de frontaliers.</a:t>
            </a:r>
          </a:p>
          <a:p>
            <a:endParaRPr lang="fr-FR" dirty="0"/>
          </a:p>
          <a:p>
            <a:r>
              <a:rPr lang="fr-FR" dirty="0" smtClean="0"/>
              <a:t>C’est pourquoi la commune de St Julien-en-Genevois a demandé au Conseil Départemental de retirer sa délibération et se prépare si nécessaire à recourir au tribunal administratif.</a:t>
            </a:r>
            <a:endParaRPr lang="fr-FR" dirty="0"/>
          </a:p>
        </p:txBody>
      </p:sp>
    </p:spTree>
    <p:extLst>
      <p:ext uri="{BB962C8B-B14F-4D97-AF65-F5344CB8AC3E}">
        <p14:creationId xmlns:p14="http://schemas.microsoft.com/office/powerpoint/2010/main" val="2081431208"/>
      </p:ext>
    </p:extLst>
  </p:cSld>
  <p:clrMapOvr>
    <a:masterClrMapping/>
  </p:clrMapOvr>
</p:sld>
</file>

<file path=ppt/theme/theme1.xml><?xml version="1.0" encoding="utf-8"?>
<a:theme xmlns:a="http://schemas.openxmlformats.org/drawingml/2006/main" name="Rétrospective">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65</TotalTime>
  <Words>557</Words>
  <Application>Microsoft Office PowerPoint</Application>
  <PresentationFormat>Grand écran</PresentationFormat>
  <Paragraphs>29</Paragraphs>
  <Slides>8</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8</vt:i4>
      </vt:variant>
    </vt:vector>
  </HeadingPairs>
  <TitlesOfParts>
    <vt:vector size="11" baseType="lpstr">
      <vt:lpstr>Calibri</vt:lpstr>
      <vt:lpstr>Calibri Light</vt:lpstr>
      <vt:lpstr>Rétrospective</vt:lpstr>
      <vt:lpstr>Comprendre les fonds frontaliers cantonaux  </vt:lpstr>
      <vt:lpstr>FDDT de St Julien = fonds frontaliers</vt:lpstr>
      <vt:lpstr>Quels projets sont financés actuellement</vt:lpstr>
      <vt:lpstr>Le parvis de l’église de Contamine-Sarzin plutôt que votre mobilité quotidienne</vt:lpstr>
      <vt:lpstr>Aucune cohérence dans les subventions d’écoles</vt:lpstr>
      <vt:lpstr>Corrélation entre le soutien aux législatives du 18 juin et les crédits annoncés le 19 juin</vt:lpstr>
      <vt:lpstr>Les communautés de communes marginalisées du financement</vt:lpstr>
      <vt:lpstr>Comment améliorer cela ?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Comprendre les fonds frontaliers cantonaux</dc:title>
  <dc:creator>Antoine Vielliard</dc:creator>
  <cp:lastModifiedBy>Antoine Vielliard</cp:lastModifiedBy>
  <cp:revision>7</cp:revision>
  <dcterms:created xsi:type="dcterms:W3CDTF">2017-07-28T08:34:31Z</dcterms:created>
  <dcterms:modified xsi:type="dcterms:W3CDTF">2017-07-28T09:39:40Z</dcterms:modified>
</cp:coreProperties>
</file>