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83" r:id="rId5"/>
    <p:sldId id="258" r:id="rId6"/>
    <p:sldId id="259" r:id="rId7"/>
    <p:sldId id="260" r:id="rId8"/>
    <p:sldId id="261" r:id="rId9"/>
    <p:sldId id="272" r:id="rId10"/>
    <p:sldId id="262" r:id="rId11"/>
    <p:sldId id="263" r:id="rId12"/>
    <p:sldId id="264" r:id="rId13"/>
    <p:sldId id="266" r:id="rId14"/>
    <p:sldId id="265" r:id="rId15"/>
    <p:sldId id="288" r:id="rId16"/>
    <p:sldId id="271" r:id="rId17"/>
    <p:sldId id="284" r:id="rId18"/>
    <p:sldId id="276" r:id="rId19"/>
    <p:sldId id="290" r:id="rId20"/>
    <p:sldId id="285" r:id="rId21"/>
    <p:sldId id="268" r:id="rId22"/>
    <p:sldId id="269" r:id="rId23"/>
    <p:sldId id="277" r:id="rId24"/>
    <p:sldId id="270" r:id="rId25"/>
    <p:sldId id="275" r:id="rId26"/>
    <p:sldId id="29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ntoine%20Vielliard%2011%20d&#233;cembre%202014\Fonds%20frontaliers%20cantonaux%202002-201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ntoine\Mes%20documents\Conseil%20G&#233;n&#233;ral\R&#233;partition%20fonds%20frontaliers%20cantonaux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ntoine\Mes%20documents\Conseil%20G&#233;n&#233;ral\R&#233;partition%20fonds%20frontaliers%20cantonaux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ntoine%20Vielliard%2011%20d&#233;cembre%202014\Fonds%20frontaliers%20cantonaux%202002-201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en-US" baseline="0" dirty="0" err="1" smtClean="0"/>
              <a:t>Crédits</a:t>
            </a:r>
            <a:r>
              <a:rPr lang="en-US" baseline="0" dirty="0" smtClean="0"/>
              <a:t> par commune et par habitant 2002-2011</a:t>
            </a: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Feuil2!$B$22</c:f>
              <c:strCache>
                <c:ptCount val="1"/>
                <c:pt idx="0">
                  <c:v>Georges Etallaz</c:v>
                </c:pt>
              </c:strCache>
            </c:strRef>
          </c:tx>
          <c:cat>
            <c:strRef>
              <c:f>Feuil2!$A$23:$A$39</c:f>
              <c:strCache>
                <c:ptCount val="17"/>
                <c:pt idx="0">
                  <c:v>Chevrier</c:v>
                </c:pt>
                <c:pt idx="1">
                  <c:v>St Julien</c:v>
                </c:pt>
                <c:pt idx="2">
                  <c:v>Feigères</c:v>
                </c:pt>
                <c:pt idx="3">
                  <c:v>Beaumont</c:v>
                </c:pt>
                <c:pt idx="4">
                  <c:v>Savigny</c:v>
                </c:pt>
                <c:pt idx="5">
                  <c:v>Valleiry</c:v>
                </c:pt>
                <c:pt idx="6">
                  <c:v>Archamps</c:v>
                </c:pt>
                <c:pt idx="7">
                  <c:v>Neydens</c:v>
                </c:pt>
                <c:pt idx="8">
                  <c:v>Collonges</c:v>
                </c:pt>
                <c:pt idx="9">
                  <c:v>Bossey</c:v>
                </c:pt>
                <c:pt idx="10">
                  <c:v>Viry</c:v>
                </c:pt>
                <c:pt idx="11">
                  <c:v>Chênex</c:v>
                </c:pt>
                <c:pt idx="12">
                  <c:v>Vulbens</c:v>
                </c:pt>
                <c:pt idx="13">
                  <c:v>Jonzier</c:v>
                </c:pt>
                <c:pt idx="14">
                  <c:v>Dingy</c:v>
                </c:pt>
                <c:pt idx="15">
                  <c:v>Présilly</c:v>
                </c:pt>
                <c:pt idx="16">
                  <c:v>Vers</c:v>
                </c:pt>
              </c:strCache>
            </c:strRef>
          </c:cat>
          <c:val>
            <c:numRef>
              <c:f>Feuil2!$B$23:$B$39</c:f>
              <c:numCache>
                <c:formatCode>_-* #,##0\ _€_-;\-* #,##0\ _€_-;_-* "-"??\ _€_-;_-@_-</c:formatCode>
                <c:ptCount val="17"/>
                <c:pt idx="0">
                  <c:v>0</c:v>
                </c:pt>
                <c:pt idx="1">
                  <c:v>81.00793454004463</c:v>
                </c:pt>
                <c:pt idx="2">
                  <c:v>101.65721649484546</c:v>
                </c:pt>
                <c:pt idx="3">
                  <c:v>111.62300884955742</c:v>
                </c:pt>
                <c:pt idx="4">
                  <c:v>120.90680100755664</c:v>
                </c:pt>
                <c:pt idx="5">
                  <c:v>240.99944674965442</c:v>
                </c:pt>
                <c:pt idx="6">
                  <c:v>245.72815533980568</c:v>
                </c:pt>
                <c:pt idx="7">
                  <c:v>299.31972789115673</c:v>
                </c:pt>
                <c:pt idx="8">
                  <c:v>399.16156418832031</c:v>
                </c:pt>
                <c:pt idx="9">
                  <c:v>429.85616438356192</c:v>
                </c:pt>
                <c:pt idx="10">
                  <c:v>511.13456126886672</c:v>
                </c:pt>
                <c:pt idx="11">
                  <c:v>551.25284738040932</c:v>
                </c:pt>
                <c:pt idx="12">
                  <c:v>612.77519379844966</c:v>
                </c:pt>
                <c:pt idx="13">
                  <c:v>646.30303030303025</c:v>
                </c:pt>
                <c:pt idx="14">
                  <c:v>820.91770186335407</c:v>
                </c:pt>
                <c:pt idx="15">
                  <c:v>943.3972789115644</c:v>
                </c:pt>
                <c:pt idx="16">
                  <c:v>1177.9312668463608</c:v>
                </c:pt>
              </c:numCache>
            </c:numRef>
          </c:val>
        </c:ser>
        <c:overlap val="100"/>
        <c:axId val="63806080"/>
        <c:axId val="68100480"/>
      </c:barChart>
      <c:catAx>
        <c:axId val="63806080"/>
        <c:scaling>
          <c:orientation val="minMax"/>
        </c:scaling>
        <c:axPos val="b"/>
        <c:tickLblPos val="nextTo"/>
        <c:crossAx val="68100480"/>
        <c:crosses val="autoZero"/>
        <c:auto val="1"/>
        <c:lblAlgn val="ctr"/>
        <c:lblOffset val="100"/>
      </c:catAx>
      <c:valAx>
        <c:axId val="68100480"/>
        <c:scaling>
          <c:orientation val="minMax"/>
        </c:scaling>
        <c:axPos val="l"/>
        <c:majorGridlines/>
        <c:numFmt formatCode="_-* #,##0\ _€_-;\-* #,##0\ _€_-;_-* &quot;-&quot;??\ _€_-;_-@_-" sourceLinked="1"/>
        <c:tickLblPos val="nextTo"/>
        <c:crossAx val="6380608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tx>
            <c:strRef>
              <c:f>'Par trimestre'!$G$14</c:f>
              <c:strCache>
                <c:ptCount val="1"/>
                <c:pt idx="0">
                  <c:v>1er trimestre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'Par trimestre'!$F$15:$F$24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'Par trimestre'!$G$15:$G$24</c:f>
              <c:numCache>
                <c:formatCode>_-* #,##0\ _€_-;\-* #,##0\ _€_-;_-* "-"??\ _€_-;_-@_-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913808.94000000041</c:v>
                </c:pt>
                <c:pt idx="3">
                  <c:v>1436031.04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2104446</c:v>
                </c:pt>
              </c:numCache>
            </c:numRef>
          </c:val>
        </c:ser>
        <c:ser>
          <c:idx val="1"/>
          <c:order val="1"/>
          <c:tx>
            <c:strRef>
              <c:f>'Par trimestre'!$H$14</c:f>
              <c:strCache>
                <c:ptCount val="1"/>
                <c:pt idx="0">
                  <c:v>2ème trimestre</c:v>
                </c:pt>
              </c:strCache>
            </c:strRef>
          </c:tx>
          <c:spPr>
            <a:solidFill>
              <a:srgbClr val="0BD0D9"/>
            </a:solidFill>
          </c:spPr>
          <c:cat>
            <c:numRef>
              <c:f>'Par trimestre'!$F$15:$F$24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'Par trimestre'!$H$15:$H$24</c:f>
              <c:numCache>
                <c:formatCode>_-* #,##0\ _€_-;\-* #,##0\ _€_-;_-* "-"??\ _€_-;_-@_-</c:formatCode>
                <c:ptCount val="10"/>
                <c:pt idx="0">
                  <c:v>0</c:v>
                </c:pt>
                <c:pt idx="1">
                  <c:v>971979.73</c:v>
                </c:pt>
                <c:pt idx="2">
                  <c:v>550779.30000000005</c:v>
                </c:pt>
                <c:pt idx="3">
                  <c:v>417967.13</c:v>
                </c:pt>
                <c:pt idx="4">
                  <c:v>1320607</c:v>
                </c:pt>
                <c:pt idx="5">
                  <c:v>969831</c:v>
                </c:pt>
                <c:pt idx="6">
                  <c:v>9677</c:v>
                </c:pt>
                <c:pt idx="7">
                  <c:v>2116094</c:v>
                </c:pt>
                <c:pt idx="8">
                  <c:v>1037064.9999999995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'Par trimestre'!$I$14</c:f>
              <c:strCache>
                <c:ptCount val="1"/>
                <c:pt idx="0">
                  <c:v>3ème trimestre</c:v>
                </c:pt>
              </c:strCache>
            </c:strRef>
          </c:tx>
          <c:spPr>
            <a:solidFill>
              <a:srgbClr val="0BD0D9"/>
            </a:solidFill>
          </c:spPr>
          <c:cat>
            <c:numRef>
              <c:f>'Par trimestre'!$F$15:$F$24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'Par trimestre'!$I$15:$I$24</c:f>
              <c:numCache>
                <c:formatCode>_-* #,##0\ _€_-;\-* #,##0\ _€_-;_-* "-"??\ _€_-;_-@_-</c:formatCode>
                <c:ptCount val="10"/>
                <c:pt idx="0">
                  <c:v>479853.92000000022</c:v>
                </c:pt>
                <c:pt idx="1">
                  <c:v>93133.9</c:v>
                </c:pt>
                <c:pt idx="2">
                  <c:v>121385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619200</c:v>
                </c:pt>
                <c:pt idx="7">
                  <c:v>0</c:v>
                </c:pt>
                <c:pt idx="8">
                  <c:v>180000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'Par trimestre'!$J$14</c:f>
              <c:strCache>
                <c:ptCount val="1"/>
                <c:pt idx="0">
                  <c:v>4ème trimestre</c:v>
                </c:pt>
              </c:strCache>
            </c:strRef>
          </c:tx>
          <c:spPr>
            <a:solidFill>
              <a:srgbClr val="0BD0D9"/>
            </a:solidFill>
          </c:spPr>
          <c:cat>
            <c:numRef>
              <c:f>'Par trimestre'!$F$15:$F$24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'Par trimestre'!$J$15:$J$24</c:f>
              <c:numCache>
                <c:formatCode>_-* #,##0\ _€_-;\-* #,##0\ _€_-;_-* "-"??\ _€_-;_-@_-</c:formatCode>
                <c:ptCount val="10"/>
                <c:pt idx="0">
                  <c:v>739064.35000000044</c:v>
                </c:pt>
                <c:pt idx="1">
                  <c:v>0</c:v>
                </c:pt>
                <c:pt idx="2">
                  <c:v>0</c:v>
                </c:pt>
                <c:pt idx="3">
                  <c:v>1324759.21</c:v>
                </c:pt>
                <c:pt idx="4">
                  <c:v>906309</c:v>
                </c:pt>
                <c:pt idx="5">
                  <c:v>1359104</c:v>
                </c:pt>
                <c:pt idx="6">
                  <c:v>1249058</c:v>
                </c:pt>
                <c:pt idx="7">
                  <c:v>0</c:v>
                </c:pt>
                <c:pt idx="8">
                  <c:v>1000447.0000000001</c:v>
                </c:pt>
                <c:pt idx="9">
                  <c:v>0</c:v>
                </c:pt>
              </c:numCache>
            </c:numRef>
          </c:val>
        </c:ser>
        <c:overlap val="100"/>
        <c:axId val="68053632"/>
        <c:axId val="68063616"/>
      </c:barChart>
      <c:catAx>
        <c:axId val="68053632"/>
        <c:scaling>
          <c:orientation val="minMax"/>
        </c:scaling>
        <c:axPos val="l"/>
        <c:numFmt formatCode="General" sourceLinked="1"/>
        <c:tickLblPos val="nextTo"/>
        <c:crossAx val="68063616"/>
        <c:crosses val="autoZero"/>
        <c:auto val="1"/>
        <c:lblAlgn val="ctr"/>
        <c:lblOffset val="100"/>
      </c:catAx>
      <c:valAx>
        <c:axId val="68063616"/>
        <c:scaling>
          <c:orientation val="minMax"/>
        </c:scaling>
        <c:axPos val="b"/>
        <c:majorGridlines/>
        <c:numFmt formatCode="_-* #,##0\ _€_-;\-* #,##0\ _€_-;_-* &quot;-&quot;??\ _€_-;_-@_-" sourceLinked="1"/>
        <c:tickLblPos val="nextTo"/>
        <c:crossAx val="680536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'Par type de dépense'!$A$1:$A$21</c:f>
              <c:strCache>
                <c:ptCount val="21"/>
                <c:pt idx="0">
                  <c:v>Piste Cyclable</c:v>
                </c:pt>
                <c:pt idx="1">
                  <c:v>SDIS</c:v>
                </c:pt>
                <c:pt idx="2">
                  <c:v>Logement</c:v>
                </c:pt>
                <c:pt idx="3">
                  <c:v>Eglise</c:v>
                </c:pt>
                <c:pt idx="4">
                  <c:v>Transport</c:v>
                </c:pt>
                <c:pt idx="5">
                  <c:v>Dechets</c:v>
                </c:pt>
                <c:pt idx="6">
                  <c:v>Petite enfance</c:v>
                </c:pt>
                <c:pt idx="7">
                  <c:v>Rivière</c:v>
                </c:pt>
                <c:pt idx="8">
                  <c:v>Mairie</c:v>
                </c:pt>
                <c:pt idx="9">
                  <c:v>Ecovela</c:v>
                </c:pt>
                <c:pt idx="10">
                  <c:v>Voirie départementale</c:v>
                </c:pt>
                <c:pt idx="11">
                  <c:v>Foncier</c:v>
                </c:pt>
                <c:pt idx="12">
                  <c:v>Auberge</c:v>
                </c:pt>
                <c:pt idx="13">
                  <c:v>Culture</c:v>
                </c:pt>
                <c:pt idx="14">
                  <c:v>MAPAD</c:v>
                </c:pt>
                <c:pt idx="15">
                  <c:v>Batiment</c:v>
                </c:pt>
                <c:pt idx="16">
                  <c:v>Ecole</c:v>
                </c:pt>
                <c:pt idx="17">
                  <c:v>Economie</c:v>
                </c:pt>
                <c:pt idx="18">
                  <c:v>Sport</c:v>
                </c:pt>
                <c:pt idx="19">
                  <c:v>CCG &amp; Divers</c:v>
                </c:pt>
                <c:pt idx="20">
                  <c:v>Voirie communale</c:v>
                </c:pt>
              </c:strCache>
            </c:strRef>
          </c:cat>
          <c:val>
            <c:numRef>
              <c:f>'Par type de dépense'!$B$1:$B$21</c:f>
              <c:numCache>
                <c:formatCode>_-* #,##0\ _€_-;\-* #,##0\ _€_-;_-* "-"??\ _€_-;_-@_-</c:formatCode>
                <c:ptCount val="21"/>
                <c:pt idx="0">
                  <c:v>18911</c:v>
                </c:pt>
                <c:pt idx="1">
                  <c:v>105000</c:v>
                </c:pt>
                <c:pt idx="2">
                  <c:v>121657.20999999999</c:v>
                </c:pt>
                <c:pt idx="3">
                  <c:v>261243</c:v>
                </c:pt>
                <c:pt idx="4">
                  <c:v>270000</c:v>
                </c:pt>
                <c:pt idx="5">
                  <c:v>300000</c:v>
                </c:pt>
                <c:pt idx="6">
                  <c:v>322000</c:v>
                </c:pt>
                <c:pt idx="7">
                  <c:v>450000</c:v>
                </c:pt>
                <c:pt idx="8">
                  <c:v>527557</c:v>
                </c:pt>
                <c:pt idx="9">
                  <c:v>540000</c:v>
                </c:pt>
                <c:pt idx="10">
                  <c:v>547067</c:v>
                </c:pt>
                <c:pt idx="11">
                  <c:v>759038</c:v>
                </c:pt>
                <c:pt idx="12">
                  <c:v>760110</c:v>
                </c:pt>
                <c:pt idx="13">
                  <c:v>839983.97</c:v>
                </c:pt>
                <c:pt idx="14">
                  <c:v>884896</c:v>
                </c:pt>
                <c:pt idx="15">
                  <c:v>1127697.6800000006</c:v>
                </c:pt>
                <c:pt idx="16">
                  <c:v>1190934</c:v>
                </c:pt>
                <c:pt idx="17">
                  <c:v>1700000</c:v>
                </c:pt>
                <c:pt idx="18">
                  <c:v>1970044.1300000001</c:v>
                </c:pt>
                <c:pt idx="19">
                  <c:v>2908265.4999999981</c:v>
                </c:pt>
                <c:pt idx="20">
                  <c:v>3516196.03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14951447193698111"/>
                  <c:y val="-0.243326073867806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Sport </a:t>
                    </a:r>
                    <a:r>
                      <a:rPr lang="en-US" dirty="0" smtClean="0"/>
                      <a:t>(*</a:t>
                    </a:r>
                    <a:r>
                      <a:rPr lang="en-US" dirty="0" err="1" smtClean="0"/>
                      <a:t>Gymnase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intercommunal</a:t>
                    </a:r>
                    <a:r>
                      <a:rPr lang="en-US" dirty="0" smtClean="0"/>
                      <a:t> du Salève)</a:t>
                    </a:r>
                    <a:r>
                      <a:rPr lang="en-US" dirty="0"/>
                      <a:t>
23%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Feuil3!$H$233:$H$237</c:f>
              <c:strCache>
                <c:ptCount val="5"/>
                <c:pt idx="0">
                  <c:v>Ecole</c:v>
                </c:pt>
                <c:pt idx="1">
                  <c:v>Emploi</c:v>
                </c:pt>
                <c:pt idx="2">
                  <c:v>Logement</c:v>
                </c:pt>
                <c:pt idx="3">
                  <c:v>Sport (*)</c:v>
                </c:pt>
                <c:pt idx="4">
                  <c:v>Transport</c:v>
                </c:pt>
              </c:strCache>
            </c:strRef>
          </c:cat>
          <c:val>
            <c:numRef>
              <c:f>Feuil3!$I$233:$I$237</c:f>
              <c:numCache>
                <c:formatCode>#,##0</c:formatCode>
                <c:ptCount val="5"/>
                <c:pt idx="0">
                  <c:v>520000</c:v>
                </c:pt>
                <c:pt idx="1">
                  <c:v>986758</c:v>
                </c:pt>
                <c:pt idx="2">
                  <c:v>1133498</c:v>
                </c:pt>
                <c:pt idx="3">
                  <c:v>1240388</c:v>
                </c:pt>
                <c:pt idx="4">
                  <c:v>1533377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03523554854065E-2"/>
          <c:y val="4.0068081764733914E-2"/>
          <c:w val="0.72252113270939444"/>
          <c:h val="0.89155096835475356"/>
        </c:manualLayout>
      </c:layout>
      <c:lineChart>
        <c:grouping val="standard"/>
        <c:ser>
          <c:idx val="0"/>
          <c:order val="0"/>
          <c:tx>
            <c:strRef>
              <c:f>Feuil1!$A$22</c:f>
              <c:strCache>
                <c:ptCount val="1"/>
                <c:pt idx="0">
                  <c:v>St Julien en Genevois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Feuil1!$B$22:$K$22</c:f>
              <c:numCache>
                <c:formatCode>General</c:formatCode>
                <c:ptCount val="10"/>
                <c:pt idx="0">
                  <c:v>100</c:v>
                </c:pt>
                <c:pt idx="1">
                  <c:v>137.11819822227258</c:v>
                </c:pt>
                <c:pt idx="2">
                  <c:v>128.47913592722441</c:v>
                </c:pt>
                <c:pt idx="3">
                  <c:v>168.8762472583343</c:v>
                </c:pt>
                <c:pt idx="4">
                  <c:v>164.72603485189671</c:v>
                </c:pt>
                <c:pt idx="5">
                  <c:v>184.57688322760748</c:v>
                </c:pt>
                <c:pt idx="6">
                  <c:v>179.21958750627468</c:v>
                </c:pt>
                <c:pt idx="7">
                  <c:v>243.77208733136411</c:v>
                </c:pt>
                <c:pt idx="8">
                  <c:v>260.34897010783232</c:v>
                </c:pt>
                <c:pt idx="9">
                  <c:v>348.39480946091675</c:v>
                </c:pt>
              </c:numCache>
            </c:numRef>
          </c:val>
        </c:ser>
        <c:ser>
          <c:idx val="1"/>
          <c:order val="1"/>
          <c:tx>
            <c:strRef>
              <c:f>Feuil1!$A$23</c:f>
              <c:strCache>
                <c:ptCount val="1"/>
                <c:pt idx="0">
                  <c:v>Archamps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Feuil1!$B$23:$K$23</c:f>
              <c:numCache>
                <c:formatCode>General</c:formatCode>
                <c:ptCount val="10"/>
                <c:pt idx="0">
                  <c:v>100</c:v>
                </c:pt>
                <c:pt idx="1">
                  <c:v>137.48697947313622</c:v>
                </c:pt>
                <c:pt idx="2">
                  <c:v>144.77484820104567</c:v>
                </c:pt>
                <c:pt idx="3">
                  <c:v>174.6786126180464</c:v>
                </c:pt>
                <c:pt idx="4">
                  <c:v>162.0217436640734</c:v>
                </c:pt>
                <c:pt idx="5">
                  <c:v>194.52379766415936</c:v>
                </c:pt>
                <c:pt idx="6">
                  <c:v>181.47282343043511</c:v>
                </c:pt>
                <c:pt idx="7">
                  <c:v>220.7314566623771</c:v>
                </c:pt>
                <c:pt idx="8">
                  <c:v>242.24611546299431</c:v>
                </c:pt>
                <c:pt idx="9">
                  <c:v>338.1655931859197</c:v>
                </c:pt>
              </c:numCache>
            </c:numRef>
          </c:val>
        </c:ser>
        <c:ser>
          <c:idx val="2"/>
          <c:order val="2"/>
          <c:tx>
            <c:strRef>
              <c:f>Feuil1!$A$24</c:f>
              <c:strCache>
                <c:ptCount val="1"/>
                <c:pt idx="0">
                  <c:v>Beaumont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Feuil1!$B$24:$K$24</c:f>
              <c:numCache>
                <c:formatCode>General</c:formatCode>
                <c:ptCount val="10"/>
                <c:pt idx="0">
                  <c:v>100</c:v>
                </c:pt>
                <c:pt idx="1">
                  <c:v>121.1640280922196</c:v>
                </c:pt>
                <c:pt idx="2">
                  <c:v>115.48169583994267</c:v>
                </c:pt>
                <c:pt idx="3">
                  <c:v>139.00445035882441</c:v>
                </c:pt>
                <c:pt idx="4">
                  <c:v>137.76530096127658</c:v>
                </c:pt>
                <c:pt idx="5">
                  <c:v>156.1735125786976</c:v>
                </c:pt>
                <c:pt idx="6">
                  <c:v>151.51394094857591</c:v>
                </c:pt>
                <c:pt idx="7">
                  <c:v>197.30661446111719</c:v>
                </c:pt>
                <c:pt idx="8">
                  <c:v>217.64641955734371</c:v>
                </c:pt>
                <c:pt idx="9">
                  <c:v>277.66896689784431</c:v>
                </c:pt>
              </c:numCache>
            </c:numRef>
          </c:val>
        </c:ser>
        <c:ser>
          <c:idx val="3"/>
          <c:order val="3"/>
          <c:tx>
            <c:strRef>
              <c:f>Feuil1!$A$25</c:f>
              <c:strCache>
                <c:ptCount val="1"/>
                <c:pt idx="0">
                  <c:v>Valleiry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Feuil1!$B$25:$K$25</c:f>
              <c:numCache>
                <c:formatCode>General</c:formatCode>
                <c:ptCount val="10"/>
                <c:pt idx="0">
                  <c:v>100</c:v>
                </c:pt>
                <c:pt idx="1">
                  <c:v>130.75428925064514</c:v>
                </c:pt>
                <c:pt idx="2">
                  <c:v>126.6094170049432</c:v>
                </c:pt>
                <c:pt idx="3">
                  <c:v>168.29777166018792</c:v>
                </c:pt>
                <c:pt idx="4">
                  <c:v>162.15146070355698</c:v>
                </c:pt>
                <c:pt idx="5">
                  <c:v>188.46103664583092</c:v>
                </c:pt>
                <c:pt idx="6">
                  <c:v>180.1855681151718</c:v>
                </c:pt>
                <c:pt idx="7">
                  <c:v>196.90118858080174</c:v>
                </c:pt>
                <c:pt idx="8">
                  <c:v>209.95655468246159</c:v>
                </c:pt>
                <c:pt idx="9">
                  <c:v>275.97879428396652</c:v>
                </c:pt>
              </c:numCache>
            </c:numRef>
          </c:val>
        </c:ser>
        <c:ser>
          <c:idx val="4"/>
          <c:order val="4"/>
          <c:tx>
            <c:strRef>
              <c:f>Feuil1!$A$26</c:f>
              <c:strCache>
                <c:ptCount val="1"/>
                <c:pt idx="0">
                  <c:v>Bossey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Feuil1!$B$26:$K$26</c:f>
              <c:numCache>
                <c:formatCode>General</c:formatCode>
                <c:ptCount val="10"/>
                <c:pt idx="0">
                  <c:v>100</c:v>
                </c:pt>
                <c:pt idx="1">
                  <c:v>129.17475943775207</c:v>
                </c:pt>
                <c:pt idx="2">
                  <c:v>123.7398659152835</c:v>
                </c:pt>
                <c:pt idx="3">
                  <c:v>149.13435133181588</c:v>
                </c:pt>
                <c:pt idx="4">
                  <c:v>136.32524585526687</c:v>
                </c:pt>
                <c:pt idx="5">
                  <c:v>157.1229900033974</c:v>
                </c:pt>
                <c:pt idx="6">
                  <c:v>151.82124045878882</c:v>
                </c:pt>
                <c:pt idx="7">
                  <c:v>189.07754468972158</c:v>
                </c:pt>
                <c:pt idx="8">
                  <c:v>199.63629867162697</c:v>
                </c:pt>
                <c:pt idx="9">
                  <c:v>266.30869125690413</c:v>
                </c:pt>
              </c:numCache>
            </c:numRef>
          </c:val>
        </c:ser>
        <c:ser>
          <c:idx val="5"/>
          <c:order val="5"/>
          <c:tx>
            <c:strRef>
              <c:f>Feuil1!$A$27</c:f>
              <c:strCache>
                <c:ptCount val="1"/>
                <c:pt idx="0">
                  <c:v>Collonges Sous Salève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Feuil1!$B$27:$K$27</c:f>
              <c:numCache>
                <c:formatCode>General</c:formatCode>
                <c:ptCount val="10"/>
                <c:pt idx="0">
                  <c:v>100</c:v>
                </c:pt>
                <c:pt idx="1">
                  <c:v>116.5718704555173</c:v>
                </c:pt>
                <c:pt idx="2">
                  <c:v>106.97687973943334</c:v>
                </c:pt>
                <c:pt idx="3">
                  <c:v>134.1914650031062</c:v>
                </c:pt>
                <c:pt idx="4">
                  <c:v>119.93305277858934</c:v>
                </c:pt>
                <c:pt idx="5">
                  <c:v>145.42113645268498</c:v>
                </c:pt>
                <c:pt idx="6">
                  <c:v>140.79217182735158</c:v>
                </c:pt>
                <c:pt idx="7">
                  <c:v>186.63099115204994</c:v>
                </c:pt>
                <c:pt idx="8">
                  <c:v>198.45720942135111</c:v>
                </c:pt>
                <c:pt idx="9">
                  <c:v>262.33122335294263</c:v>
                </c:pt>
              </c:numCache>
            </c:numRef>
          </c:val>
        </c:ser>
        <c:ser>
          <c:idx val="6"/>
          <c:order val="6"/>
          <c:tx>
            <c:strRef>
              <c:f>Feuil1!$A$28</c:f>
              <c:strCache>
                <c:ptCount val="1"/>
                <c:pt idx="0">
                  <c:v>Neydens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Feuil1!$B$28:$K$28</c:f>
              <c:numCache>
                <c:formatCode>General</c:formatCode>
                <c:ptCount val="10"/>
                <c:pt idx="0">
                  <c:v>100</c:v>
                </c:pt>
                <c:pt idx="1">
                  <c:v>130.78740936755707</c:v>
                </c:pt>
                <c:pt idx="2">
                  <c:v>122.9495848779996</c:v>
                </c:pt>
                <c:pt idx="3">
                  <c:v>147.45750527114012</c:v>
                </c:pt>
                <c:pt idx="4">
                  <c:v>131.88625891736723</c:v>
                </c:pt>
                <c:pt idx="5">
                  <c:v>148.83762216775699</c:v>
                </c:pt>
                <c:pt idx="6">
                  <c:v>137.66177401322361</c:v>
                </c:pt>
                <c:pt idx="7">
                  <c:v>178.61334625955431</c:v>
                </c:pt>
                <c:pt idx="8">
                  <c:v>194.10307275518579</c:v>
                </c:pt>
                <c:pt idx="9">
                  <c:v>255.82695364962021</c:v>
                </c:pt>
              </c:numCache>
            </c:numRef>
          </c:val>
        </c:ser>
        <c:ser>
          <c:idx val="7"/>
          <c:order val="7"/>
          <c:tx>
            <c:strRef>
              <c:f>Feuil1!$A$29</c:f>
              <c:strCache>
                <c:ptCount val="1"/>
                <c:pt idx="0">
                  <c:v>Viry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Feuil1!$B$29:$K$29</c:f>
              <c:numCache>
                <c:formatCode>General</c:formatCode>
                <c:ptCount val="10"/>
                <c:pt idx="0">
                  <c:v>100</c:v>
                </c:pt>
                <c:pt idx="1">
                  <c:v>139.4438806888038</c:v>
                </c:pt>
                <c:pt idx="2">
                  <c:v>126.55596659558424</c:v>
                </c:pt>
                <c:pt idx="3">
                  <c:v>175.15891758940631</c:v>
                </c:pt>
                <c:pt idx="4">
                  <c:v>152.13486181291131</c:v>
                </c:pt>
                <c:pt idx="5">
                  <c:v>169.9806559637974</c:v>
                </c:pt>
                <c:pt idx="6">
                  <c:v>157.06858805073207</c:v>
                </c:pt>
                <c:pt idx="7">
                  <c:v>193.2025262356764</c:v>
                </c:pt>
                <c:pt idx="8">
                  <c:v>194.10009628558859</c:v>
                </c:pt>
                <c:pt idx="9">
                  <c:v>247.19336580253179</c:v>
                </c:pt>
              </c:numCache>
            </c:numRef>
          </c:val>
        </c:ser>
        <c:ser>
          <c:idx val="8"/>
          <c:order val="8"/>
          <c:tx>
            <c:strRef>
              <c:f>Feuil1!$A$30</c:f>
              <c:strCache>
                <c:ptCount val="1"/>
                <c:pt idx="0">
                  <c:v>Jonzier Epagny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Feuil1!$B$30:$K$30</c:f>
              <c:numCache>
                <c:formatCode>General</c:formatCode>
                <c:ptCount val="10"/>
                <c:pt idx="0">
                  <c:v>100</c:v>
                </c:pt>
                <c:pt idx="1">
                  <c:v>126.2478628019261</c:v>
                </c:pt>
                <c:pt idx="2">
                  <c:v>114.28832631592044</c:v>
                </c:pt>
                <c:pt idx="3">
                  <c:v>139.83266252747819</c:v>
                </c:pt>
                <c:pt idx="4">
                  <c:v>126.6744944023071</c:v>
                </c:pt>
                <c:pt idx="5">
                  <c:v>141.16611713992461</c:v>
                </c:pt>
                <c:pt idx="6">
                  <c:v>128.46413085585391</c:v>
                </c:pt>
                <c:pt idx="7">
                  <c:v>179.69224347736161</c:v>
                </c:pt>
                <c:pt idx="8">
                  <c:v>184.49138725913681</c:v>
                </c:pt>
                <c:pt idx="9">
                  <c:v>243.48013184948095</c:v>
                </c:pt>
              </c:numCache>
            </c:numRef>
          </c:val>
        </c:ser>
        <c:ser>
          <c:idx val="9"/>
          <c:order val="9"/>
          <c:tx>
            <c:strRef>
              <c:f>Feuil1!$A$31</c:f>
              <c:strCache>
                <c:ptCount val="1"/>
                <c:pt idx="0">
                  <c:v>Dingy en Vuache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Feuil1!$B$31:$K$31</c:f>
              <c:numCache>
                <c:formatCode>General</c:formatCode>
                <c:ptCount val="10"/>
                <c:pt idx="0">
                  <c:v>100</c:v>
                </c:pt>
                <c:pt idx="1">
                  <c:v>130.93551305377579</c:v>
                </c:pt>
                <c:pt idx="2">
                  <c:v>114.79314327338275</c:v>
                </c:pt>
                <c:pt idx="3">
                  <c:v>140.6104985040248</c:v>
                </c:pt>
                <c:pt idx="4">
                  <c:v>122.41705310699092</c:v>
                </c:pt>
                <c:pt idx="5">
                  <c:v>140.4007052036724</c:v>
                </c:pt>
                <c:pt idx="6">
                  <c:v>137.67232735848506</c:v>
                </c:pt>
                <c:pt idx="7">
                  <c:v>166.32561943601814</c:v>
                </c:pt>
                <c:pt idx="8">
                  <c:v>184.93119684948047</c:v>
                </c:pt>
                <c:pt idx="9">
                  <c:v>243.34851406174147</c:v>
                </c:pt>
              </c:numCache>
            </c:numRef>
          </c:val>
        </c:ser>
        <c:ser>
          <c:idx val="10"/>
          <c:order val="10"/>
          <c:tx>
            <c:strRef>
              <c:f>Feuil1!$A$32</c:f>
              <c:strCache>
                <c:ptCount val="1"/>
                <c:pt idx="0">
                  <c:v>Chenex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Feuil1!$B$32:$K$32</c:f>
              <c:numCache>
                <c:formatCode>General</c:formatCode>
                <c:ptCount val="10"/>
                <c:pt idx="0">
                  <c:v>100</c:v>
                </c:pt>
                <c:pt idx="1">
                  <c:v>127.2840602741546</c:v>
                </c:pt>
                <c:pt idx="2">
                  <c:v>106.50511250416974</c:v>
                </c:pt>
                <c:pt idx="3">
                  <c:v>129.31687041675679</c:v>
                </c:pt>
                <c:pt idx="4">
                  <c:v>119.59833058801702</c:v>
                </c:pt>
                <c:pt idx="5">
                  <c:v>138.0950354748044</c:v>
                </c:pt>
                <c:pt idx="6">
                  <c:v>125.58071476752538</c:v>
                </c:pt>
                <c:pt idx="7">
                  <c:v>162.79154452354368</c:v>
                </c:pt>
                <c:pt idx="8">
                  <c:v>174.28545856475338</c:v>
                </c:pt>
                <c:pt idx="9">
                  <c:v>237.21987336019572</c:v>
                </c:pt>
              </c:numCache>
            </c:numRef>
          </c:val>
        </c:ser>
        <c:ser>
          <c:idx val="11"/>
          <c:order val="11"/>
          <c:tx>
            <c:strRef>
              <c:f>Feuil1!$A$33</c:f>
              <c:strCache>
                <c:ptCount val="1"/>
                <c:pt idx="0">
                  <c:v>Savigny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Feuil1!$B$33:$K$33</c:f>
              <c:numCache>
                <c:formatCode>General</c:formatCode>
                <c:ptCount val="10"/>
                <c:pt idx="0">
                  <c:v>100</c:v>
                </c:pt>
                <c:pt idx="1">
                  <c:v>139.80467305369061</c:v>
                </c:pt>
                <c:pt idx="2">
                  <c:v>133.51537323193</c:v>
                </c:pt>
                <c:pt idx="3">
                  <c:v>161.6082042036964</c:v>
                </c:pt>
                <c:pt idx="4">
                  <c:v>138.32396449831239</c:v>
                </c:pt>
                <c:pt idx="5">
                  <c:v>150.41654792998901</c:v>
                </c:pt>
                <c:pt idx="6">
                  <c:v>137.2480089939564</c:v>
                </c:pt>
                <c:pt idx="7">
                  <c:v>160.71665356428352</c:v>
                </c:pt>
                <c:pt idx="8">
                  <c:v>181.79741140889482</c:v>
                </c:pt>
                <c:pt idx="9">
                  <c:v>231.06710954047531</c:v>
                </c:pt>
              </c:numCache>
            </c:numRef>
          </c:val>
        </c:ser>
        <c:ser>
          <c:idx val="12"/>
          <c:order val="12"/>
          <c:tx>
            <c:strRef>
              <c:f>Feuil1!$A$34</c:f>
              <c:strCache>
                <c:ptCount val="1"/>
                <c:pt idx="0">
                  <c:v>Chevrier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Feuil1!$B$34:$K$34</c:f>
              <c:numCache>
                <c:formatCode>General</c:formatCode>
                <c:ptCount val="10"/>
                <c:pt idx="0">
                  <c:v>100</c:v>
                </c:pt>
                <c:pt idx="1">
                  <c:v>125.13611163427052</c:v>
                </c:pt>
                <c:pt idx="2">
                  <c:v>107.16829351188578</c:v>
                </c:pt>
                <c:pt idx="3">
                  <c:v>119.9297739735072</c:v>
                </c:pt>
                <c:pt idx="4">
                  <c:v>104.51641674081102</c:v>
                </c:pt>
                <c:pt idx="5">
                  <c:v>108.2398682071365</c:v>
                </c:pt>
                <c:pt idx="6">
                  <c:v>130.80355113359559</c:v>
                </c:pt>
                <c:pt idx="7">
                  <c:v>179.21274979055539</c:v>
                </c:pt>
                <c:pt idx="8">
                  <c:v>184.31301238047621</c:v>
                </c:pt>
                <c:pt idx="9">
                  <c:v>228.31251880667747</c:v>
                </c:pt>
              </c:numCache>
            </c:numRef>
          </c:val>
        </c:ser>
        <c:ser>
          <c:idx val="13"/>
          <c:order val="13"/>
          <c:tx>
            <c:strRef>
              <c:f>Feuil1!$A$35</c:f>
              <c:strCache>
                <c:ptCount val="1"/>
                <c:pt idx="0">
                  <c:v>Vulbens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Feuil1!$B$35:$K$35</c:f>
              <c:numCache>
                <c:formatCode>General</c:formatCode>
                <c:ptCount val="10"/>
                <c:pt idx="0">
                  <c:v>100</c:v>
                </c:pt>
                <c:pt idx="1">
                  <c:v>131.20171727811808</c:v>
                </c:pt>
                <c:pt idx="2">
                  <c:v>114.79827944010007</c:v>
                </c:pt>
                <c:pt idx="3">
                  <c:v>132.74962421648399</c:v>
                </c:pt>
                <c:pt idx="4">
                  <c:v>109.5810282399642</c:v>
                </c:pt>
                <c:pt idx="5">
                  <c:v>124.50453889915114</c:v>
                </c:pt>
                <c:pt idx="6">
                  <c:v>116.93534429443125</c:v>
                </c:pt>
                <c:pt idx="7">
                  <c:v>148.04585148829179</c:v>
                </c:pt>
                <c:pt idx="8">
                  <c:v>160.0602972653306</c:v>
                </c:pt>
                <c:pt idx="9">
                  <c:v>218.1400159572718</c:v>
                </c:pt>
              </c:numCache>
            </c:numRef>
          </c:val>
        </c:ser>
        <c:ser>
          <c:idx val="14"/>
          <c:order val="14"/>
          <c:tx>
            <c:strRef>
              <c:f>Feuil1!$A$36</c:f>
              <c:strCache>
                <c:ptCount val="1"/>
                <c:pt idx="0">
                  <c:v>Vers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Feuil1!$B$36:$K$36</c:f>
              <c:numCache>
                <c:formatCode>General</c:formatCode>
                <c:ptCount val="10"/>
                <c:pt idx="0">
                  <c:v>100</c:v>
                </c:pt>
                <c:pt idx="1">
                  <c:v>122.04904285466394</c:v>
                </c:pt>
                <c:pt idx="2">
                  <c:v>112.36674185028794</c:v>
                </c:pt>
                <c:pt idx="3">
                  <c:v>135.2775046748778</c:v>
                </c:pt>
                <c:pt idx="4">
                  <c:v>111.53972201337878</c:v>
                </c:pt>
                <c:pt idx="5">
                  <c:v>124.74023094866322</c:v>
                </c:pt>
                <c:pt idx="6">
                  <c:v>113.77402502265124</c:v>
                </c:pt>
                <c:pt idx="7">
                  <c:v>137.38168218533741</c:v>
                </c:pt>
                <c:pt idx="8">
                  <c:v>151.132573785977</c:v>
                </c:pt>
                <c:pt idx="9">
                  <c:v>206.3057852832878</c:v>
                </c:pt>
              </c:numCache>
            </c:numRef>
          </c:val>
        </c:ser>
        <c:ser>
          <c:idx val="15"/>
          <c:order val="15"/>
          <c:tx>
            <c:strRef>
              <c:f>Feuil1!$A$37</c:f>
              <c:strCache>
                <c:ptCount val="1"/>
                <c:pt idx="0">
                  <c:v>Feigères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Feuil1!$B$37:$K$37</c:f>
              <c:numCache>
                <c:formatCode>General</c:formatCode>
                <c:ptCount val="10"/>
                <c:pt idx="0">
                  <c:v>100</c:v>
                </c:pt>
                <c:pt idx="1">
                  <c:v>124.74910975816655</c:v>
                </c:pt>
                <c:pt idx="2">
                  <c:v>108.5593784055804</c:v>
                </c:pt>
                <c:pt idx="3">
                  <c:v>127.6991969089994</c:v>
                </c:pt>
                <c:pt idx="4">
                  <c:v>108.9824938054421</c:v>
                </c:pt>
                <c:pt idx="5">
                  <c:v>121.97639508336</c:v>
                </c:pt>
                <c:pt idx="6">
                  <c:v>110.6218217997337</c:v>
                </c:pt>
                <c:pt idx="7">
                  <c:v>144.37806997961511</c:v>
                </c:pt>
                <c:pt idx="8">
                  <c:v>147.87473002463599</c:v>
                </c:pt>
                <c:pt idx="9">
                  <c:v>189.86278012056158</c:v>
                </c:pt>
              </c:numCache>
            </c:numRef>
          </c:val>
        </c:ser>
        <c:ser>
          <c:idx val="16"/>
          <c:order val="16"/>
          <c:tx>
            <c:strRef>
              <c:f>Feuil1!$A$38</c:f>
              <c:strCache>
                <c:ptCount val="1"/>
                <c:pt idx="0">
                  <c:v>Présilly</c:v>
                </c:pt>
              </c:strCache>
            </c:strRef>
          </c:tx>
          <c:marker>
            <c:symbol val="none"/>
          </c:marker>
          <c:cat>
            <c:numRef>
              <c:f>Feuil1!$B$21:$K$21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Feuil1!$B$38:$K$38</c:f>
              <c:numCache>
                <c:formatCode>General</c:formatCode>
                <c:ptCount val="10"/>
                <c:pt idx="0">
                  <c:v>100</c:v>
                </c:pt>
                <c:pt idx="1">
                  <c:v>136.59991084270482</c:v>
                </c:pt>
                <c:pt idx="2">
                  <c:v>121.5592433405388</c:v>
                </c:pt>
                <c:pt idx="3">
                  <c:v>141.3437518399202</c:v>
                </c:pt>
                <c:pt idx="4">
                  <c:v>119.8913290324751</c:v>
                </c:pt>
                <c:pt idx="5">
                  <c:v>125.1776837607556</c:v>
                </c:pt>
                <c:pt idx="6">
                  <c:v>112.87313589758638</c:v>
                </c:pt>
                <c:pt idx="7">
                  <c:v>124.18770133988244</c:v>
                </c:pt>
                <c:pt idx="8">
                  <c:v>139.68004306465591</c:v>
                </c:pt>
                <c:pt idx="9">
                  <c:v>178.28599305245984</c:v>
                </c:pt>
              </c:numCache>
            </c:numRef>
          </c:val>
        </c:ser>
        <c:marker val="1"/>
        <c:axId val="71125248"/>
        <c:axId val="71135232"/>
      </c:lineChart>
      <c:catAx>
        <c:axId val="71125248"/>
        <c:scaling>
          <c:orientation val="minMax"/>
        </c:scaling>
        <c:axPos val="b"/>
        <c:numFmt formatCode="General" sourceLinked="1"/>
        <c:tickLblPos val="nextTo"/>
        <c:crossAx val="71135232"/>
        <c:crosses val="autoZero"/>
        <c:auto val="1"/>
        <c:lblAlgn val="ctr"/>
        <c:lblOffset val="100"/>
      </c:catAx>
      <c:valAx>
        <c:axId val="71135232"/>
        <c:scaling>
          <c:orientation val="minMax"/>
          <c:max val="350"/>
          <c:min val="100"/>
        </c:scaling>
        <c:axPos val="l"/>
        <c:majorGridlines/>
        <c:numFmt formatCode="General" sourceLinked="1"/>
        <c:tickLblPos val="nextTo"/>
        <c:crossAx val="7112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58285669408674"/>
          <c:y val="2.8753122879669812E-2"/>
          <c:w val="0.26941713221535102"/>
          <c:h val="0.89713656909318962"/>
        </c:manualLayout>
      </c:layout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 style des sous-titres du masque</a:t>
            </a:r>
            <a:endParaRPr kumimoji="0" lang="en-US" dirty="0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9B3AF4-C667-4581-9636-1C13B56668BF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994470-F253-4E95-9A17-DDA12663C2D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ACD2-2CA7-48F8-BBA4-10CD3E754FDB}" type="datetimeFigureOut">
              <a:rPr lang="fr-FR" smtClean="0"/>
              <a:pPr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4F72C-F209-46D2-B19F-38D3948CFE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60831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Relations avec les communes </a:t>
            </a:r>
            <a:r>
              <a:rPr lang="fr-FR" dirty="0" smtClean="0">
                <a:solidFill>
                  <a:schemeClr val="tx2"/>
                </a:solidFill>
              </a:rPr>
              <a:t/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B</a:t>
            </a:r>
            <a:r>
              <a:rPr lang="fr-FR" dirty="0" smtClean="0">
                <a:solidFill>
                  <a:schemeClr val="tx2"/>
                </a:solidFill>
              </a:rPr>
              <a:t>ilan cantonal d’A</a:t>
            </a:r>
            <a:r>
              <a:rPr lang="fr-FR" dirty="0" smtClean="0">
                <a:solidFill>
                  <a:schemeClr val="tx2"/>
                </a:solidFill>
              </a:rPr>
              <a:t>. Vielliard, 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2700" dirty="0" smtClean="0">
                <a:solidFill>
                  <a:schemeClr val="tx2"/>
                </a:solidFill>
              </a:rPr>
              <a:t>Conseiller Général de St Julien</a:t>
            </a:r>
            <a:r>
              <a:rPr lang="fr-FR" dirty="0" smtClean="0">
                <a:solidFill>
                  <a:schemeClr val="tx2"/>
                </a:solidFill>
              </a:rPr>
              <a:t/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Engagements de 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M. Duclos et A. Vielliard 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2700" dirty="0" smtClean="0">
                <a:solidFill>
                  <a:schemeClr val="tx2"/>
                </a:solidFill>
              </a:rPr>
              <a:t>pour le canton de Frangy-Seyssel-St-Julien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5348808"/>
            <a:ext cx="7854696" cy="1752600"/>
          </a:xfrm>
        </p:spPr>
        <p:txBody>
          <a:bodyPr/>
          <a:lstStyle/>
          <a:p>
            <a:r>
              <a:rPr lang="fr-FR" dirty="0" smtClean="0"/>
              <a:t>Transparence et collégialité</a:t>
            </a:r>
          </a:p>
          <a:p>
            <a:r>
              <a:rPr lang="fr-FR" dirty="0" smtClean="0"/>
              <a:t>Mobilité, </a:t>
            </a:r>
            <a:r>
              <a:rPr lang="fr-FR" dirty="0" smtClean="0"/>
              <a:t>logement et emploi</a:t>
            </a:r>
            <a:endParaRPr lang="fr-FR" dirty="0" smtClean="0"/>
          </a:p>
        </p:txBody>
      </p:sp>
      <p:pic>
        <p:nvPicPr>
          <p:cNvPr id="8" name="~PP3117.WAV">
            <a:hlinkClick r:id="" action="ppaction://media"/>
          </p:cNvPr>
          <p:cNvPicPr>
            <a:picLocks noRot="1" noChangeAspect="1"/>
          </p:cNvPicPr>
          <p:nvPr>
            <a:wavAudioFile r:embed="rId1" name="~PP3117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935088"/>
          </a:xfrm>
        </p:spPr>
        <p:txBody>
          <a:bodyPr>
            <a:noAutofit/>
          </a:bodyPr>
          <a:lstStyle/>
          <a:p>
            <a:r>
              <a:rPr lang="fr-FR" sz="4400" dirty="0" smtClean="0">
                <a:solidFill>
                  <a:schemeClr val="tx1"/>
                </a:solidFill>
              </a:rPr>
              <a:t>Depuis </a:t>
            </a:r>
            <a:r>
              <a:rPr lang="fr-FR" sz="4400" dirty="0">
                <a:solidFill>
                  <a:schemeClr val="tx1"/>
                </a:solidFill>
              </a:rPr>
              <a:t>l’élection d’Antoine </a:t>
            </a:r>
            <a:r>
              <a:rPr lang="fr-FR" sz="4400" dirty="0" err="1">
                <a:solidFill>
                  <a:schemeClr val="tx1"/>
                </a:solidFill>
              </a:rPr>
              <a:t>Vielliard</a:t>
            </a:r>
            <a:r>
              <a:rPr lang="fr-FR" sz="4400" dirty="0">
                <a:solidFill>
                  <a:schemeClr val="tx1"/>
                </a:solidFill>
              </a:rPr>
              <a:t> en </a:t>
            </a:r>
            <a:r>
              <a:rPr lang="fr-FR" sz="4400" dirty="0" smtClean="0">
                <a:solidFill>
                  <a:schemeClr val="tx1"/>
                </a:solidFill>
              </a:rPr>
              <a:t>2011, des priorités pour les habitants</a:t>
            </a:r>
            <a:endParaRPr lang="fr-FR" sz="4400" dirty="0">
              <a:solidFill>
                <a:schemeClr val="tx1"/>
              </a:solidFill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="" xmlns:p14="http://schemas.microsoft.com/office/powerpoint/2010/main" val="4264612759"/>
              </p:ext>
            </p:extLst>
          </p:nvPr>
        </p:nvGraphicFramePr>
        <p:xfrm>
          <a:off x="395536" y="2348880"/>
          <a:ext cx="41764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55576" y="6211669"/>
            <a:ext cx="54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=&gt; Le saupoudrage, on recommence ou fait des choix ?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60032" y="2924944"/>
            <a:ext cx="3564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Couloirs de bus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Arrêts de bus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Parking relais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Points mobilité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Ateliers relais du </a:t>
            </a:r>
            <a:r>
              <a:rPr lang="fr-FR" dirty="0" err="1" smtClean="0"/>
              <a:t>Châble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Des centaines de logements aidés</a:t>
            </a:r>
            <a:endParaRPr lang="fr-FR" dirty="0"/>
          </a:p>
        </p:txBody>
      </p:sp>
      <p:pic>
        <p:nvPicPr>
          <p:cNvPr id="10" name="~PP536.WAV">
            <a:hlinkClick r:id="" action="ppaction://media"/>
          </p:cNvPr>
          <p:cNvPicPr>
            <a:picLocks noRot="1" noChangeAspect="1"/>
          </p:cNvPicPr>
          <p:nvPr>
            <a:wavAudioFile r:embed="rId1" name="~PP536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Sur les transports </a:t>
            </a:r>
            <a:r>
              <a:rPr lang="fr-FR" dirty="0" smtClean="0">
                <a:solidFill>
                  <a:srgbClr val="0000FF"/>
                </a:solidFill>
              </a:rPr>
              <a:t>:</a:t>
            </a:r>
            <a:r>
              <a:rPr lang="fr-FR" dirty="0" smtClean="0"/>
              <a:t> des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76872"/>
            <a:ext cx="8507288" cy="438912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carrefour des Mouilles</a:t>
            </a:r>
          </a:p>
          <a:p>
            <a:r>
              <a:rPr lang="fr-FR" sz="2400" dirty="0" smtClean="0"/>
              <a:t>Les points de mobilité de Jonzier et Beaumont</a:t>
            </a:r>
          </a:p>
          <a:p>
            <a:r>
              <a:rPr lang="fr-FR" sz="2400" dirty="0" smtClean="0"/>
              <a:t>Le P+R de St Julien</a:t>
            </a:r>
          </a:p>
          <a:p>
            <a:r>
              <a:rPr lang="fr-FR" sz="2400" dirty="0" smtClean="0"/>
              <a:t>Le couloir de bus au rond point dit « de Viry »</a:t>
            </a:r>
          </a:p>
          <a:p>
            <a:r>
              <a:rPr lang="fr-FR" sz="2400" dirty="0" smtClean="0"/>
              <a:t>Le projet de tram</a:t>
            </a:r>
          </a:p>
          <a:p>
            <a:r>
              <a:rPr lang="fr-FR" sz="2400" dirty="0" smtClean="0"/>
              <a:t>Le projet de pôle d’échange multimodal de la gare de St Julien</a:t>
            </a:r>
          </a:p>
          <a:p>
            <a:r>
              <a:rPr lang="fr-FR" sz="2400" dirty="0" smtClean="0"/>
              <a:t>Les arrêts de bus de la ligne M</a:t>
            </a:r>
            <a:endParaRPr lang="fr-FR" sz="2400" dirty="0"/>
          </a:p>
        </p:txBody>
      </p:sp>
      <p:pic>
        <p:nvPicPr>
          <p:cNvPr id="7" name="~PP1920.WAV">
            <a:hlinkClick r:id="" action="ppaction://media"/>
          </p:cNvPr>
          <p:cNvPicPr>
            <a:picLocks noRot="1" noChangeAspect="1"/>
          </p:cNvPicPr>
          <p:nvPr>
            <a:wavAudioFile r:embed="rId1" name="~PP1920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 le logement</a:t>
            </a:r>
            <a:r>
              <a:rPr lang="fr-FR" dirty="0" smtClean="0">
                <a:solidFill>
                  <a:srgbClr val="0000FF"/>
                </a:solidFill>
              </a:rPr>
              <a:t> : </a:t>
            </a:r>
            <a:r>
              <a:rPr lang="fr-FR" dirty="0" smtClean="0"/>
              <a:t>des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7496"/>
          </a:xfrm>
        </p:spPr>
        <p:txBody>
          <a:bodyPr/>
          <a:lstStyle/>
          <a:p>
            <a:r>
              <a:rPr lang="fr-FR" dirty="0" smtClean="0"/>
              <a:t>Une centaine de logements aidés financés chaque année pour les jeunes et les « actifs en euros »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85293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 l’emploi </a:t>
            </a: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 résultats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3933056"/>
            <a:ext cx="8229600" cy="1277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fr-FR" sz="2600" dirty="0" smtClean="0"/>
              <a:t>Ateliers relais du </a:t>
            </a:r>
            <a:r>
              <a:rPr lang="fr-FR" sz="2600" dirty="0" err="1" smtClean="0"/>
              <a:t>Châble</a:t>
            </a:r>
            <a:endParaRPr lang="fr-FR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Déploiement de la fibre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optique en cours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~PP3679.WAV">
            <a:hlinkClick r:id="" action="ppaction://media"/>
          </p:cNvPr>
          <p:cNvPicPr>
            <a:picLocks noRot="1" noChangeAspect="1"/>
          </p:cNvPicPr>
          <p:nvPr>
            <a:wavAudioFile r:embed="rId1" name="~PP3679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Pendant ce temps là, les fonds frontaliers communaux ont augmenté</a:t>
            </a:r>
            <a:endParaRPr lang="fr-FR" sz="4000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467544" y="1754137"/>
          <a:ext cx="8352928" cy="51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259632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(base 100 en 2002 : index 178 à </a:t>
            </a:r>
            <a:r>
              <a:rPr lang="fr-FR" dirty="0" err="1" smtClean="0"/>
              <a:t>Présilly</a:t>
            </a:r>
            <a:r>
              <a:rPr lang="fr-FR" dirty="0" smtClean="0"/>
              <a:t> à index 348 à St Julien)</a:t>
            </a:r>
            <a:endParaRPr lang="fr-FR" dirty="0"/>
          </a:p>
        </p:txBody>
      </p:sp>
      <p:pic>
        <p:nvPicPr>
          <p:cNvPr id="9" name="~PP3867.WAV">
            <a:hlinkClick r:id="" action="ppaction://media"/>
          </p:cNvPr>
          <p:cNvPicPr>
            <a:picLocks noRot="1" noChangeAspect="1"/>
          </p:cNvPicPr>
          <p:nvPr>
            <a:wavAudioFile r:embed="rId1" name="~PP3867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projets communaux financés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Cette augmentation des fonds frontaliers a permis aux communes de financer leurs projets :</a:t>
            </a:r>
          </a:p>
          <a:p>
            <a:r>
              <a:rPr lang="fr-FR" dirty="0" smtClean="0"/>
              <a:t>L’école de </a:t>
            </a:r>
            <a:r>
              <a:rPr lang="fr-FR" dirty="0" err="1" smtClean="0"/>
              <a:t>Vulbens</a:t>
            </a:r>
            <a:r>
              <a:rPr lang="fr-FR" dirty="0" smtClean="0"/>
              <a:t> a été inaugurée</a:t>
            </a:r>
          </a:p>
          <a:p>
            <a:r>
              <a:rPr lang="fr-FR" dirty="0" smtClean="0"/>
              <a:t>Les communes qui l’ont souhaité ont payé leurs projets de mairie</a:t>
            </a:r>
          </a:p>
          <a:p>
            <a:r>
              <a:rPr lang="fr-FR" dirty="0" smtClean="0"/>
              <a:t>Collonges a financé sa salle communale</a:t>
            </a:r>
          </a:p>
          <a:p>
            <a:r>
              <a:rPr lang="fr-FR" dirty="0" smtClean="0"/>
              <a:t>Les projets d’écoles communales poursuivent leur cours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" name="~PP1850.WAV">
            <a:hlinkClick r:id="" action="ppaction://media"/>
          </p:cNvPr>
          <p:cNvPicPr>
            <a:picLocks noRot="1" noChangeAspect="1"/>
          </p:cNvPicPr>
          <p:nvPr>
            <a:wavAudioFile r:embed="rId1" name="~PP1850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l’avenir dans le nouveau canton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Nous proposons de répartir l’enveloppe cantonale </a:t>
            </a:r>
            <a:r>
              <a:rPr lang="fr-FR" dirty="0" smtClean="0"/>
              <a:t>par territoires correspondants à chaque communauté de communes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Nous ferons des appels à projet </a:t>
            </a:r>
            <a:r>
              <a:rPr lang="fr-FR" dirty="0" smtClean="0"/>
              <a:t>auprès des communes de chaque communauté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répartition sera </a:t>
            </a:r>
            <a:r>
              <a:rPr lang="fr-FR" dirty="0" smtClean="0"/>
              <a:t>faite </a:t>
            </a:r>
            <a:r>
              <a:rPr lang="fr-FR" dirty="0" smtClean="0"/>
              <a:t>conformément aux souhaits des élus communaux</a:t>
            </a:r>
          </a:p>
          <a:p>
            <a:endParaRPr lang="fr-FR" dirty="0" smtClean="0"/>
          </a:p>
          <a:p>
            <a:r>
              <a:rPr lang="fr-FR" dirty="0" smtClean="0"/>
              <a:t>Mylène Duclos, assistée de Gilles </a:t>
            </a:r>
            <a:r>
              <a:rPr lang="fr-FR" dirty="0" err="1" smtClean="0"/>
              <a:t>Chatelain</a:t>
            </a:r>
            <a:r>
              <a:rPr lang="fr-FR" dirty="0" smtClean="0"/>
              <a:t>, sera l’interlocutrice </a:t>
            </a:r>
            <a:r>
              <a:rPr lang="fr-FR" dirty="0" smtClean="0"/>
              <a:t>des communes </a:t>
            </a:r>
            <a:r>
              <a:rPr lang="fr-FR" dirty="0" smtClean="0"/>
              <a:t>du </a:t>
            </a:r>
            <a:r>
              <a:rPr lang="fr-FR" dirty="0" smtClean="0"/>
              <a:t>Val des </a:t>
            </a:r>
            <a:r>
              <a:rPr lang="fr-FR" dirty="0" err="1" smtClean="0"/>
              <a:t>Usses</a:t>
            </a:r>
            <a:r>
              <a:rPr lang="fr-FR" dirty="0" smtClean="0"/>
              <a:t>, de la </a:t>
            </a:r>
            <a:r>
              <a:rPr lang="fr-FR" dirty="0" err="1" smtClean="0"/>
              <a:t>Semine</a:t>
            </a:r>
            <a:r>
              <a:rPr lang="fr-FR" dirty="0" smtClean="0"/>
              <a:t> et de Seyssel</a:t>
            </a:r>
          </a:p>
          <a:p>
            <a:endParaRPr lang="fr-FR" dirty="0" smtClean="0"/>
          </a:p>
          <a:p>
            <a:r>
              <a:rPr lang="fr-FR" dirty="0" smtClean="0"/>
              <a:t>Antoine Vielliard, assisté de Virginie Lacas, sera l’interlocuteur </a:t>
            </a:r>
            <a:r>
              <a:rPr lang="fr-FR" dirty="0" smtClean="0"/>
              <a:t>des communes </a:t>
            </a:r>
            <a:r>
              <a:rPr lang="fr-FR" dirty="0" smtClean="0"/>
              <a:t>du Genevois</a:t>
            </a:r>
            <a:endParaRPr lang="fr-FR" dirty="0"/>
          </a:p>
        </p:txBody>
      </p:sp>
      <p:pic>
        <p:nvPicPr>
          <p:cNvPr id="8" name="~PP3290.WAV">
            <a:hlinkClick r:id="" action="ppaction://media"/>
          </p:cNvPr>
          <p:cNvPicPr>
            <a:picLocks noRot="1" noChangeAspect="1"/>
          </p:cNvPicPr>
          <p:nvPr>
            <a:wavAudioFile r:embed="rId1" name="~PP3290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36713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crédits animation jeunesse pour les associations: </a:t>
            </a:r>
            <a:r>
              <a:rPr lang="fr-FR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fr-FR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fr-FR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 </a:t>
            </a:r>
            <a:r>
              <a:rPr lang="fr-FR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concentrer sur les associations </a:t>
            </a:r>
            <a:r>
              <a:rPr lang="fr-FR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 dépassent le cadre communal</a:t>
            </a:r>
            <a:endParaRPr lang="fr-FR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~PP3536.WAV">
            <a:hlinkClick r:id="" action="ppaction://media"/>
          </p:cNvPr>
          <p:cNvPicPr>
            <a:picLocks noRot="1" noChangeAspect="1"/>
          </p:cNvPicPr>
          <p:nvPr>
            <a:wavAudioFile r:embed="rId1" name="~PP3536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066100"/>
      </p:ext>
    </p:extLst>
  </p:cSld>
  <p:clrMapOvr>
    <a:masterClrMapping/>
  </p:clrMapOvr>
  <p:transition advTm="10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040" y="1052736"/>
            <a:ext cx="8640960" cy="710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choix d’associations structurantes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Depuis 2011: Poursuite de la politique conduite précédemment de concentration des crédits sur les MJC pour leur action structurante sur le canton</a:t>
            </a:r>
          </a:p>
          <a:p>
            <a:pPr lvl="1"/>
            <a:r>
              <a:rPr lang="fr-FR" dirty="0" smtClean="0"/>
              <a:t>MJC du </a:t>
            </a:r>
            <a:r>
              <a:rPr lang="fr-FR" dirty="0" err="1" smtClean="0"/>
              <a:t>Vuache</a:t>
            </a:r>
            <a:endParaRPr lang="fr-FR" dirty="0" smtClean="0"/>
          </a:p>
          <a:p>
            <a:pPr lvl="1"/>
            <a:r>
              <a:rPr lang="fr-FR" dirty="0" smtClean="0"/>
              <a:t>MJC de Viry</a:t>
            </a:r>
          </a:p>
          <a:p>
            <a:pPr lvl="1"/>
            <a:r>
              <a:rPr lang="fr-FR" dirty="0" smtClean="0"/>
              <a:t>MJC de St Julien</a:t>
            </a:r>
          </a:p>
          <a:p>
            <a:pPr lvl="1"/>
            <a:r>
              <a:rPr lang="fr-FR" dirty="0" smtClean="0"/>
              <a:t>Associations sportives d’envergure </a:t>
            </a:r>
            <a:r>
              <a:rPr lang="fr-FR" dirty="0" err="1" smtClean="0"/>
              <a:t>pluricommunale</a:t>
            </a:r>
            <a:endParaRPr lang="fr-FR" dirty="0" smtClean="0"/>
          </a:p>
          <a:p>
            <a:pPr lvl="1"/>
            <a:r>
              <a:rPr lang="fr-FR" dirty="0" smtClean="0"/>
              <a:t>Associations culturelles d’envergure </a:t>
            </a:r>
            <a:r>
              <a:rPr lang="fr-FR" dirty="0" err="1" smtClean="0"/>
              <a:t>pluricommunale</a:t>
            </a:r>
            <a:endParaRPr lang="fr-FR" dirty="0" smtClean="0"/>
          </a:p>
          <a:p>
            <a:r>
              <a:rPr lang="fr-FR" dirty="0" smtClean="0">
                <a:solidFill>
                  <a:srgbClr val="0000FF"/>
                </a:solidFill>
              </a:rPr>
              <a:t>Pour ne pas dupliquer l’action communale et éviter le saupoudrage inefficace</a:t>
            </a:r>
            <a:endParaRPr lang="fr-FR" dirty="0" smtClean="0"/>
          </a:p>
          <a:p>
            <a:endParaRPr lang="fr-FR" dirty="0" smtClean="0"/>
          </a:p>
        </p:txBody>
      </p:sp>
      <p:pic>
        <p:nvPicPr>
          <p:cNvPr id="10" name="~PP69.WAV">
            <a:hlinkClick r:id="" action="ppaction://media"/>
          </p:cNvPr>
          <p:cNvPicPr>
            <a:picLocks noRot="1" noChangeAspect="1"/>
          </p:cNvPicPr>
          <p:nvPr>
            <a:wavAudioFile r:embed="rId1" name="~PP69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900559"/>
      </p:ext>
    </p:extLst>
  </p:cSld>
  <p:clrMapOvr>
    <a:masterClrMapping/>
  </p:clrMapOvr>
  <p:transition advTm="42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071" y="1340768"/>
            <a:ext cx="8640960" cy="710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choix d’associations structurantes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Pour </a:t>
            </a:r>
            <a:r>
              <a:rPr lang="fr-FR" dirty="0" smtClean="0">
                <a:solidFill>
                  <a:srgbClr val="0000FF"/>
                </a:solidFill>
              </a:rPr>
              <a:t>l’avenir nous vous proposons : 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Répartir les crédits équitablement entre chaque communauté de communes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Adapter la répartition aux territoires urbains et ruraux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Compléter </a:t>
            </a:r>
            <a:r>
              <a:rPr lang="fr-FR" dirty="0" smtClean="0">
                <a:solidFill>
                  <a:srgbClr val="0000FF"/>
                </a:solidFill>
              </a:rPr>
              <a:t>le soutien communal pour les associations dont l’action s’étend sur plusieurs communes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9" name="~PP3628.WAV">
            <a:hlinkClick r:id="" action="ppaction://media"/>
          </p:cNvPr>
          <p:cNvPicPr>
            <a:picLocks noRot="1" noChangeAspect="1"/>
          </p:cNvPicPr>
          <p:nvPr>
            <a:wavAudioFile r:embed="rId1" name="~PP3628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900559"/>
      </p:ext>
    </p:extLst>
  </p:cSld>
  <p:clrMapOvr>
    <a:masterClrMapping/>
  </p:clrMapOvr>
  <p:transition advTm="17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36713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fonds départemental </a:t>
            </a:r>
            <a:r>
              <a:rPr lang="fr-FR" sz="3600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fr-FR" sz="3600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fr-FR" sz="3600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 </a:t>
            </a:r>
            <a:r>
              <a:rPr lang="fr-FR" sz="3600" b="1" dirty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investissements </a:t>
            </a:r>
            <a:r>
              <a:rPr lang="fr-FR" sz="3600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structurants (FDIS): </a:t>
            </a:r>
            <a:r>
              <a:rPr lang="fr-FR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fr-FR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fr-FR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une bonne idée mal appliquée et détournée de son objectif initial</a:t>
            </a:r>
            <a:endParaRPr lang="fr-FR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~PP3309.WAV">
            <a:hlinkClick r:id="" action="ppaction://media"/>
          </p:cNvPr>
          <p:cNvPicPr>
            <a:picLocks noRot="1" noChangeAspect="1"/>
          </p:cNvPicPr>
          <p:nvPr>
            <a:wavAudioFile r:embed="rId1" name="~PP3309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341850"/>
      </p:ext>
    </p:extLst>
  </p:cSld>
  <p:clrMapOvr>
    <a:masterClrMapping/>
  </p:clrMapOvr>
  <p:transition advTm="10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progrès concernant les fonds </a:t>
            </a:r>
            <a:r>
              <a:rPr lang="fr-FR" dirty="0" err="1" smtClean="0"/>
              <a:t>cantonalisés</a:t>
            </a:r>
            <a:r>
              <a:rPr lang="fr-FR" dirty="0" smtClean="0"/>
              <a:t> :</a:t>
            </a:r>
            <a:r>
              <a:rPr lang="fr-FR" dirty="0" smtClean="0">
                <a:solidFill>
                  <a:srgbClr val="0000FF"/>
                </a:solidFill>
              </a:rPr>
              <a:t> transparence, concertation et priorité aux projets structurants</a:t>
            </a:r>
          </a:p>
          <a:p>
            <a:r>
              <a:rPr lang="fr-FR" dirty="0" smtClean="0"/>
              <a:t>Les crédits animation jeunesse pour les associations: </a:t>
            </a:r>
            <a:br>
              <a:rPr lang="fr-FR" dirty="0" smtClean="0"/>
            </a:br>
            <a:r>
              <a:rPr lang="fr-FR" dirty="0" smtClean="0">
                <a:solidFill>
                  <a:srgbClr val="0000FF"/>
                </a:solidFill>
              </a:rPr>
              <a:t>se concentrer sur les associations d’envergure communautaire</a:t>
            </a:r>
          </a:p>
          <a:p>
            <a:r>
              <a:rPr lang="fr-FR" dirty="0" smtClean="0"/>
              <a:t>Le </a:t>
            </a:r>
            <a:r>
              <a:rPr lang="fr-FR" dirty="0"/>
              <a:t>fonds départemental des investissements structurants (FDIS</a:t>
            </a:r>
            <a:r>
              <a:rPr lang="fr-FR" dirty="0" smtClean="0"/>
              <a:t>) : </a:t>
            </a:r>
            <a:r>
              <a:rPr lang="fr-FR" dirty="0" smtClean="0">
                <a:solidFill>
                  <a:srgbClr val="0000FF"/>
                </a:solidFill>
              </a:rPr>
              <a:t>une </a:t>
            </a:r>
            <a:r>
              <a:rPr lang="fr-FR" dirty="0">
                <a:solidFill>
                  <a:srgbClr val="0000FF"/>
                </a:solidFill>
              </a:rPr>
              <a:t>bonne idée mal appliquée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/>
              <a:t>Nos engagements</a:t>
            </a:r>
          </a:p>
        </p:txBody>
      </p:sp>
      <p:pic>
        <p:nvPicPr>
          <p:cNvPr id="8" name="~PP131.WAV">
            <a:hlinkClick r:id="" action="ppaction://media"/>
          </p:cNvPr>
          <p:cNvPicPr>
            <a:picLocks noRot="1" noChangeAspect="1"/>
          </p:cNvPicPr>
          <p:nvPr>
            <a:wavAudioFile r:embed="rId1" name="~PP131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Création du FDIS en 2011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201622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En 2011, création du Fonds Départemental des Investissements Structurants (FDIS) par le conseil général</a:t>
            </a:r>
          </a:p>
          <a:p>
            <a:r>
              <a:rPr lang="fr-FR" dirty="0" smtClean="0"/>
              <a:t>La part communale des fonds frontaliers est réduite de -9%</a:t>
            </a:r>
          </a:p>
          <a:p>
            <a:r>
              <a:rPr lang="fr-FR" dirty="0" smtClean="0"/>
              <a:t>Cela représente une perte plus importante que les baisses de dotation d’Etat actuelles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4646881"/>
              </p:ext>
            </p:extLst>
          </p:nvPr>
        </p:nvGraphicFramePr>
        <p:xfrm>
          <a:off x="611560" y="3861046"/>
          <a:ext cx="7992888" cy="2656907"/>
        </p:xfrm>
        <a:graphic>
          <a:graphicData uri="http://schemas.openxmlformats.org/drawingml/2006/table">
            <a:tbl>
              <a:tblPr/>
              <a:tblGrid>
                <a:gridCol w="1282992"/>
                <a:gridCol w="722603"/>
                <a:gridCol w="1297738"/>
                <a:gridCol w="722603"/>
                <a:gridCol w="1282992"/>
                <a:gridCol w="796340"/>
                <a:gridCol w="1091280"/>
                <a:gridCol w="796340"/>
              </a:tblGrid>
              <a:tr h="241537">
                <a:tc gridSpan="8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Perte de dotations de fonds frontaliers par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commune sur l’année 2014 suite à la décision du Conseil Général en 2011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Chaumont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  8 465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Musièges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  7 828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Saint Germain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 9 466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Feigères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49 423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Chavannaz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  5 461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Vanzy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  4 824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Seyssel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18 295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Jonzier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Epagny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25 485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Chessenaz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  4 005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Bassy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6 371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Usinens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6 189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Neydens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59 344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Chilly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11 377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Challonges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8 738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Archamps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105 490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Presilly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23 028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Clarafond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23 938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Chene</a:t>
                      </a:r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en </a:t>
                      </a:r>
                      <a:r>
                        <a:rPr lang="fr-FR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Semine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7 646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Beaumont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88 652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Saint Julien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429 970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Contamine </a:t>
                      </a:r>
                      <a:r>
                        <a:rPr lang="fr-FR" sz="1100" b="0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Sarzin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17 749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Clermont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3 914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Bossey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32 311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Savigny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30 946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Eloise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20 297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Desingy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9 830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Chenex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21 207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Valleiry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123 512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Frangy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33 404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Droisy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2 093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Chevrier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11 741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Vers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26 213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Marlioz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18 022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Franclens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11 559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Collonges/Salève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132 796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Viry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154 731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Minzier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    30 855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Menthonnex</a:t>
                      </a:r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4 642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Dingy en vuache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24 848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Vulbens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36 498   </a:t>
                      </a:r>
                    </a:p>
                  </a:txBody>
                  <a:tcPr marL="8435" marR="8435" marT="8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~PP2572.WAV">
            <a:hlinkClick r:id="" action="ppaction://media"/>
          </p:cNvPr>
          <p:cNvPicPr>
            <a:picLocks noRot="1" noChangeAspect="1"/>
          </p:cNvPicPr>
          <p:nvPr>
            <a:wavAudioFile r:embed="rId1" name="~PP2572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50304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Le FDIS: pas de transparence, pas de concertation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273630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Avez-vous reçu un appel à projet ? Non !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Avez-vous été consultés ? Non !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Avez-vous été informés directement de la répartition des crédits ? Non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" y="5517232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=&gt; Notre proposition: étendre la transparence et la concertation à l’échelle départementale</a:t>
            </a:r>
          </a:p>
          <a:p>
            <a:endParaRPr lang="fr-FR" dirty="0"/>
          </a:p>
        </p:txBody>
      </p:sp>
      <p:pic>
        <p:nvPicPr>
          <p:cNvPr id="9" name="~PP1571.WAV">
            <a:hlinkClick r:id="" action="ppaction://media"/>
          </p:cNvPr>
          <p:cNvPicPr>
            <a:picLocks noRot="1" noChangeAspect="1"/>
          </p:cNvPicPr>
          <p:nvPr>
            <a:wavAudioFile r:embed="rId1" name="~PP1571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1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Le FDIS: une bonne idée détournée de son objectif initial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168352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Au départ le FDIS devait apporter un surplus de financement à des projets structurants ; comme pour le diffuseur de Viry pour lequel le FDIS finance à la fois la part départementale et la part communale</a:t>
            </a:r>
          </a:p>
          <a:p>
            <a:endParaRPr lang="fr-FR" sz="2000" dirty="0" smtClean="0">
              <a:solidFill>
                <a:srgbClr val="0000FF"/>
              </a:solidFill>
            </a:endParaRPr>
          </a:p>
          <a:p>
            <a:r>
              <a:rPr lang="fr-FR" sz="2000" dirty="0" smtClean="0">
                <a:solidFill>
                  <a:srgbClr val="0000FF"/>
                </a:solidFill>
              </a:rPr>
              <a:t>En 2014, il ne finance plus que la contribution du département à ces projets structurants</a:t>
            </a:r>
          </a:p>
          <a:p>
            <a:endParaRPr lang="fr-FR" sz="2000" dirty="0" smtClean="0">
              <a:solidFill>
                <a:srgbClr val="0000FF"/>
              </a:solidFill>
            </a:endParaRPr>
          </a:p>
          <a:p>
            <a:r>
              <a:rPr lang="fr-FR" sz="2000" dirty="0" smtClean="0">
                <a:solidFill>
                  <a:srgbClr val="0000FF"/>
                </a:solidFill>
              </a:rPr>
              <a:t>Soit </a:t>
            </a:r>
            <a:r>
              <a:rPr lang="fr-FR" sz="2000" u="sng" dirty="0" smtClean="0"/>
              <a:t>40 millions d’euros prélevés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du budget des communes au profit du budget départemental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5949280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      </a:t>
            </a:r>
            <a:r>
              <a:rPr lang="fr-FR" sz="2400" b="1" i="1" dirty="0" smtClean="0">
                <a:solidFill>
                  <a:srgbClr val="0000FF"/>
                </a:solidFill>
              </a:rPr>
              <a:t>Notre proposition: rediriger ces fonds vers des projets structurants des territoires</a:t>
            </a:r>
            <a:endParaRPr lang="fr-FR" sz="2400" b="1" i="1" dirty="0" smtClean="0"/>
          </a:p>
          <a:p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467544" y="609329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~PP3091.WAV">
            <a:hlinkClick r:id="" action="ppaction://media"/>
          </p:cNvPr>
          <p:cNvPicPr>
            <a:picLocks noRot="1" noChangeAspect="1"/>
          </p:cNvPicPr>
          <p:nvPr>
            <a:wavAudioFile r:embed="rId1" name="~PP3091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618499"/>
      </p:ext>
    </p:extLst>
  </p:cSld>
  <p:clrMapOvr>
    <a:masterClrMapping/>
  </p:clrMapOvr>
  <p:transition advTm="42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>
                <a:solidFill>
                  <a:schemeClr val="accent1"/>
                </a:solidFill>
              </a:rPr>
              <a:t>Notre proposition: ces fonds doivent revenir sur le terrain</a:t>
            </a:r>
            <a:endParaRPr lang="fr-FR" sz="44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fr-FR" dirty="0" smtClean="0"/>
              <a:t>Nous proposons que la part prélevée par le département sur les communes </a:t>
            </a:r>
            <a:r>
              <a:rPr lang="fr-FR" dirty="0" smtClean="0"/>
              <a:t>depuis 2011 </a:t>
            </a:r>
            <a:r>
              <a:rPr lang="fr-FR" dirty="0" smtClean="0"/>
              <a:t>soit </a:t>
            </a:r>
            <a:r>
              <a:rPr lang="fr-FR" dirty="0" smtClean="0"/>
              <a:t>transférée aux intercommunalités pour le financement de la mobilité, du logement et de l’emploi.</a:t>
            </a:r>
          </a:p>
          <a:p>
            <a:r>
              <a:rPr lang="fr-FR" dirty="0" smtClean="0"/>
              <a:t>Ainsi, cette somme sera gérée en toute transparence et en concertation, par les élus locaux pour </a:t>
            </a:r>
            <a:r>
              <a:rPr lang="fr-FR" dirty="0" smtClean="0"/>
              <a:t>les habitants de leurs territoires</a:t>
            </a:r>
            <a:endParaRPr lang="fr-FR" dirty="0" smtClean="0"/>
          </a:p>
        </p:txBody>
      </p:sp>
      <p:pic>
        <p:nvPicPr>
          <p:cNvPr id="7" name="~PP3490.WAV">
            <a:hlinkClick r:id="" action="ppaction://media"/>
          </p:cNvPr>
          <p:cNvPicPr>
            <a:picLocks noRot="1" noChangeAspect="1"/>
          </p:cNvPicPr>
          <p:nvPr>
            <a:wavAudioFile r:embed="rId1" name="~PP3490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engagement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transparence</a:t>
            </a:r>
          </a:p>
          <a:p>
            <a:r>
              <a:rPr lang="fr-FR" dirty="0" smtClean="0"/>
              <a:t>La concertation</a:t>
            </a:r>
          </a:p>
          <a:p>
            <a:r>
              <a:rPr lang="fr-FR" dirty="0" smtClean="0"/>
              <a:t>Pour o</a:t>
            </a:r>
            <a:r>
              <a:rPr lang="fr-FR" dirty="0" smtClean="0"/>
              <a:t>rienter </a:t>
            </a:r>
            <a:r>
              <a:rPr lang="fr-FR" dirty="0" smtClean="0"/>
              <a:t>les moyens publics sur les enjeux prioritaires pour les habitants :</a:t>
            </a:r>
          </a:p>
          <a:p>
            <a:pPr lvl="1"/>
            <a:r>
              <a:rPr lang="fr-FR" dirty="0" smtClean="0"/>
              <a:t>Mobilité</a:t>
            </a:r>
          </a:p>
          <a:p>
            <a:pPr lvl="1"/>
            <a:r>
              <a:rPr lang="fr-FR" dirty="0" smtClean="0"/>
              <a:t>Logement</a:t>
            </a:r>
          </a:p>
          <a:p>
            <a:pPr lvl="1"/>
            <a:r>
              <a:rPr lang="fr-FR" dirty="0" smtClean="0"/>
              <a:t>Emploi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580526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Les 22 et 29 mars 2015, </a:t>
            </a:r>
          </a:p>
          <a:p>
            <a:r>
              <a:rPr lang="fr-FR" i="1" dirty="0" smtClean="0"/>
              <a:t>on revient au siècle passé ou on construit l’avenir de la Haute-Savoie ?</a:t>
            </a:r>
            <a:endParaRPr lang="fr-FR" i="1" dirty="0"/>
          </a:p>
        </p:txBody>
      </p:sp>
      <p:pic>
        <p:nvPicPr>
          <p:cNvPr id="8" name="~PP1612.WAV">
            <a:hlinkClick r:id="" action="ppaction://media"/>
          </p:cNvPr>
          <p:cNvPicPr>
            <a:picLocks noRot="1" noChangeAspect="1"/>
          </p:cNvPicPr>
          <p:nvPr>
            <a:wavAudioFile r:embed="rId1" name="~PP1612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nseiller\Pictures\Vielliard_cantonal_201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15388"/>
            <a:ext cx="9577064" cy="64699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-9649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Les 22 et 29 mars, votez pour Mylène Duclos,  Antoine Vielliard, Virginie Lacas et Gilles </a:t>
            </a:r>
            <a:r>
              <a:rPr lang="fr-FR" sz="3200" dirty="0" err="1" smtClean="0"/>
              <a:t>Chatelain</a:t>
            </a:r>
            <a:endParaRPr lang="fr-FR" sz="3200" dirty="0"/>
          </a:p>
        </p:txBody>
      </p:sp>
      <p:pic>
        <p:nvPicPr>
          <p:cNvPr id="10" name="~PP2713.WAV">
            <a:hlinkClick r:id="" action="ppaction://media"/>
          </p:cNvPr>
          <p:cNvPicPr>
            <a:picLocks noRot="1" noChangeAspect="1"/>
          </p:cNvPicPr>
          <p:nvPr>
            <a:wavAudioFile r:embed="rId1" name="~PP2713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progrès sur</a:t>
            </a:r>
            <a:br>
              <a:rPr lang="fr-FR" sz="4400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fr-FR" sz="4400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fonds </a:t>
            </a:r>
            <a:r>
              <a:rPr lang="fr-FR" sz="4400" b="1" dirty="0" err="1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cantonalisés</a:t>
            </a:r>
            <a:r>
              <a:rPr lang="fr-FR" sz="4400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fr-FR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fr-FR" b="1" dirty="0" smtClean="0">
                <a:ln w="1905"/>
                <a:solidFill>
                  <a:srgbClr val="4FCE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fr-FR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Enfin de la transparence pour revenir aux priorités des habitants</a:t>
            </a:r>
            <a:endParaRPr lang="fr-FR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~PP3773.WAV">
            <a:hlinkClick r:id="" action="ppaction://media"/>
          </p:cNvPr>
          <p:cNvPicPr>
            <a:picLocks noRot="1" noChangeAspect="1"/>
          </p:cNvPicPr>
          <p:nvPr>
            <a:wavAudioFile r:embed="rId1" name="~PP3773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062342"/>
      </p:ext>
    </p:extLst>
  </p:cSld>
  <p:clrMapOvr>
    <a:masterClrMapping/>
  </p:clrMapOvr>
  <p:transition advTm="7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transparence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Avant l’élection d’Antoine Vielliard en 2011 sur le canton de St Julien, les habitants et les élus ne connaissaient ni le montant total de l’enveloppe cantonale ni son affectation</a:t>
            </a:r>
          </a:p>
          <a:p>
            <a:pPr>
              <a:buNone/>
            </a:pPr>
            <a:r>
              <a:rPr lang="fr-FR" dirty="0" smtClean="0"/>
              <a:t>Depuis 2011 :</a:t>
            </a:r>
          </a:p>
          <a:p>
            <a:r>
              <a:rPr lang="fr-FR" dirty="0" smtClean="0"/>
              <a:t>Le montant est communiqué à tous les élus du canton</a:t>
            </a:r>
          </a:p>
          <a:p>
            <a:r>
              <a:rPr lang="fr-FR" dirty="0" smtClean="0"/>
              <a:t>Un appel à projet à toutes les communes</a:t>
            </a:r>
          </a:p>
          <a:p>
            <a:r>
              <a:rPr lang="fr-FR" dirty="0" smtClean="0"/>
              <a:t>Les demandes rendues publiques</a:t>
            </a:r>
          </a:p>
          <a:p>
            <a:r>
              <a:rPr lang="fr-FR" dirty="0" smtClean="0"/>
              <a:t>L’affectation rendue publique</a:t>
            </a:r>
          </a:p>
          <a:p>
            <a:endParaRPr lang="fr-FR" dirty="0" smtClean="0"/>
          </a:p>
          <a:p>
            <a:pPr>
              <a:buNone/>
            </a:pPr>
            <a:r>
              <a:rPr lang="fr-FR" i="1" dirty="0" smtClean="0"/>
              <a:t>=&gt; La transparence, on arrête ou on continue ?</a:t>
            </a:r>
          </a:p>
        </p:txBody>
      </p:sp>
      <p:pic>
        <p:nvPicPr>
          <p:cNvPr id="9" name="~PP1816.WAV">
            <a:hlinkClick r:id="" action="ppaction://media"/>
          </p:cNvPr>
          <p:cNvPicPr>
            <a:picLocks noRot="1" noChangeAspect="1"/>
          </p:cNvPicPr>
          <p:nvPr>
            <a:wavAudioFile r:embed="rId1" name="~PP1816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concertation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Avant </a:t>
            </a:r>
            <a:r>
              <a:rPr lang="fr-FR" dirty="0"/>
              <a:t>l’élection d’Antoine Vielliard en 2011, </a:t>
            </a:r>
            <a:r>
              <a:rPr lang="fr-FR" dirty="0" smtClean="0"/>
              <a:t>les décisions se prenaient par le conseiller général seul après discussion avec des maires</a:t>
            </a:r>
          </a:p>
          <a:p>
            <a:pPr>
              <a:buNone/>
            </a:pPr>
            <a:r>
              <a:rPr lang="fr-FR" dirty="0" smtClean="0"/>
              <a:t>Depuis 2011 :</a:t>
            </a:r>
          </a:p>
          <a:p>
            <a:r>
              <a:rPr lang="fr-FR" dirty="0" smtClean="0"/>
              <a:t>Tous les élus municipaux sont consultés sur leurs choix</a:t>
            </a:r>
          </a:p>
          <a:p>
            <a:r>
              <a:rPr lang="fr-FR" dirty="0" smtClean="0"/>
              <a:t>La méthode est expliquée à tous</a:t>
            </a:r>
          </a:p>
          <a:p>
            <a:r>
              <a:rPr lang="fr-FR" dirty="0" smtClean="0"/>
              <a:t>L’affectation des crédits est décidée collectivement</a:t>
            </a:r>
          </a:p>
          <a:p>
            <a:endParaRPr lang="fr-FR" dirty="0" smtClean="0"/>
          </a:p>
          <a:p>
            <a:pPr>
              <a:buNone/>
            </a:pPr>
            <a:r>
              <a:rPr lang="fr-FR" i="1" dirty="0" smtClean="0"/>
              <a:t>=&gt; La concertation, on arrête ou on continue ?</a:t>
            </a:r>
          </a:p>
          <a:p>
            <a:endParaRPr lang="fr-FR" dirty="0"/>
          </a:p>
        </p:txBody>
      </p:sp>
      <p:pic>
        <p:nvPicPr>
          <p:cNvPr id="8" name="~PP3073.WAV">
            <a:hlinkClick r:id="" action="ppaction://media"/>
          </p:cNvPr>
          <p:cNvPicPr>
            <a:picLocks noRot="1" noChangeAspect="1"/>
          </p:cNvPicPr>
          <p:nvPr>
            <a:wavAudioFile r:embed="rId1" name="~PP3073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fr-FR" dirty="0" smtClean="0"/>
              <a:t>Avant 2011, le clientélisme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15616" y="2636912"/>
            <a:ext cx="27363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Maires candidats ou soutiens de candidats aux cantonales de 1998 ou 2004 face au conseiller général précédent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331640" y="4077072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1835696" y="4149080"/>
            <a:ext cx="3600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411760" y="4221088"/>
            <a:ext cx="1440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" idx="2"/>
          </p:cNvCxnSpPr>
          <p:nvPr/>
        </p:nvCxnSpPr>
        <p:spPr>
          <a:xfrm>
            <a:off x="2483768" y="4114240"/>
            <a:ext cx="792088" cy="538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88024" y="2348880"/>
            <a:ext cx="27363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Maires qui ont soutenu le précédent Conseiller Général lors des élections de 1998 ou 2004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14" idx="3"/>
          </p:cNvCxnSpPr>
          <p:nvPr/>
        </p:nvCxnSpPr>
        <p:spPr>
          <a:xfrm>
            <a:off x="7524328" y="2949045"/>
            <a:ext cx="504056" cy="263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452320" y="3068960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948264" y="3356992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724128" y="3645024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5292080" y="3645024"/>
            <a:ext cx="1440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55576" y="6381328"/>
            <a:ext cx="6935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=&gt; Le clientélisme, on recommence ou on travaille au service de tous ?</a:t>
            </a:r>
          </a:p>
          <a:p>
            <a:endParaRPr lang="fr-FR" dirty="0"/>
          </a:p>
        </p:txBody>
      </p:sp>
      <p:pic>
        <p:nvPicPr>
          <p:cNvPr id="23" name="~PP195.WAV">
            <a:hlinkClick r:id="" action="ppaction://media"/>
          </p:cNvPr>
          <p:cNvPicPr>
            <a:picLocks noRot="1" noChangeAspect="1"/>
          </p:cNvPicPr>
          <p:nvPr>
            <a:wavAudioFile r:embed="rId1" name="~PP195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7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Avant 2011, le clientélisme</a:t>
            </a:r>
            <a:endParaRPr lang="fr-FR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888575" y="1641410"/>
          <a:ext cx="72728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5004048" y="1772816"/>
            <a:ext cx="17764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Année électorale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46531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 2011, les crédits étaient « opportunément » affectés juste avant les élections. Par exemple, le 21 février 2011, une subvention de 200 000 euros est votée pour la commune de </a:t>
            </a:r>
            <a:r>
              <a:rPr lang="fr-FR" dirty="0" err="1" smtClean="0"/>
              <a:t>Vulbens</a:t>
            </a:r>
            <a:r>
              <a:rPr lang="fr-FR" dirty="0" smtClean="0"/>
              <a:t>. En mars 2011, le maire de </a:t>
            </a:r>
            <a:r>
              <a:rPr lang="fr-FR" dirty="0" err="1" smtClean="0"/>
              <a:t>Vulbens</a:t>
            </a:r>
            <a:r>
              <a:rPr lang="fr-FR" dirty="0" smtClean="0"/>
              <a:t> fait campagne pour le conseiller général sortant.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9552" y="6211669"/>
            <a:ext cx="6989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=&gt; Le clientélisme, on recommence ou on travaille au service de tous ?</a:t>
            </a:r>
          </a:p>
          <a:p>
            <a:endParaRPr lang="fr-FR" dirty="0"/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3923928" y="3501008"/>
            <a:ext cx="17764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Année électorale</a:t>
            </a:r>
          </a:p>
        </p:txBody>
      </p:sp>
      <p:pic>
        <p:nvPicPr>
          <p:cNvPr id="13" name="~PP2785.WAV">
            <a:hlinkClick r:id="" action="ppaction://media"/>
          </p:cNvPr>
          <p:cNvPicPr>
            <a:picLocks noRot="1" noChangeAspect="1"/>
          </p:cNvPicPr>
          <p:nvPr>
            <a:wavAudioFile r:embed="rId1" name="~PP2785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Depuis 2011, pas de </a:t>
            </a:r>
            <a:r>
              <a:rPr lang="fr-FR" dirty="0" err="1" smtClean="0"/>
              <a:t>favoristime</a:t>
            </a:r>
            <a:endParaRPr lang="fr-FR" strike="sngStrik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00400"/>
          </a:xfrm>
        </p:spPr>
        <p:txBody>
          <a:bodyPr/>
          <a:lstStyle/>
          <a:p>
            <a:r>
              <a:rPr lang="fr-FR" dirty="0" smtClean="0"/>
              <a:t>Depuis 2011: pas de favoritisme: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otations allouées à la commune de St Julien en Genevois sur 2011-2014 : </a:t>
            </a:r>
            <a:r>
              <a:rPr lang="fr-FR" dirty="0" smtClean="0">
                <a:solidFill>
                  <a:srgbClr val="FF0000"/>
                </a:solidFill>
              </a:rPr>
              <a:t>6 euros par habitant et par an soit 40% </a:t>
            </a:r>
            <a:r>
              <a:rPr lang="fr-FR" dirty="0" smtClean="0">
                <a:solidFill>
                  <a:srgbClr val="FF0000"/>
                </a:solidFill>
              </a:rPr>
              <a:t> de moins que </a:t>
            </a:r>
            <a:r>
              <a:rPr lang="fr-FR" dirty="0" smtClean="0">
                <a:solidFill>
                  <a:srgbClr val="FF0000"/>
                </a:solidFill>
              </a:rPr>
              <a:t>la moyenne cantonale</a:t>
            </a:r>
          </a:p>
          <a:p>
            <a:pPr lvl="1"/>
            <a:r>
              <a:rPr lang="fr-FR" dirty="0" smtClean="0"/>
              <a:t>Aucun crédit affecté à St Julien depuis qu’Antoine Vielliard en est Maire !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6211669"/>
            <a:ext cx="693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00FF"/>
                </a:solidFill>
              </a:rPr>
              <a:t>=&gt; Le favoritisme, on recommence  ou on travaille au service de tous ?</a:t>
            </a:r>
          </a:p>
          <a:p>
            <a:endParaRPr lang="fr-FR" dirty="0"/>
          </a:p>
        </p:txBody>
      </p:sp>
      <p:pic>
        <p:nvPicPr>
          <p:cNvPr id="9" name="~PP187.WAV">
            <a:hlinkClick r:id="" action="ppaction://media"/>
          </p:cNvPr>
          <p:cNvPicPr>
            <a:picLocks noRot="1" noChangeAspect="1"/>
          </p:cNvPicPr>
          <p:nvPr>
            <a:wavAudioFile r:embed="rId1" name="~PP187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fr-FR" dirty="0" smtClean="0"/>
              <a:t>Avant 2011, le saupoudrage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528" y="1935163"/>
          <a:ext cx="4608512" cy="473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99592" y="6309320"/>
            <a:ext cx="443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Répartition par type de projet 2002-2011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833589" y="2852936"/>
            <a:ext cx="43104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Exemples</a:t>
            </a:r>
            <a:r>
              <a:rPr lang="fr-FR" dirty="0" smtClean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Toilettes publiques à Collonges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Sanitaires au Salève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Rénovation d’églises dans 3 communes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Rénovation de mairies dans 7 communes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Voirie communale</a:t>
            </a:r>
            <a:endParaRPr lang="fr-FR" dirty="0"/>
          </a:p>
        </p:txBody>
      </p:sp>
      <p:pic>
        <p:nvPicPr>
          <p:cNvPr id="10" name="~PP1915.WAV">
            <a:hlinkClick r:id="" action="ppaction://media"/>
          </p:cNvPr>
          <p:cNvPicPr>
            <a:picLocks noRot="1" noChangeAspect="1"/>
          </p:cNvPicPr>
          <p:nvPr>
            <a:wavAudioFile r:embed="rId1" name="~PP1915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</TotalTime>
  <Words>1237</Words>
  <Application>Microsoft Office PowerPoint</Application>
  <PresentationFormat>Affichage à l'écran (4:3)</PresentationFormat>
  <Paragraphs>215</Paragraphs>
  <Slides>25</Slides>
  <Notes>0</Notes>
  <HiddenSlides>0</HiddenSlides>
  <MMClips>25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Débit</vt:lpstr>
      <vt:lpstr>Conception personnalisée</vt:lpstr>
      <vt:lpstr>Relations avec les communes  Bilan cantonal d’A. Vielliard,  Conseiller Général de St Julien Engagements de  M. Duclos et A. Vielliard  pour le canton de Frangy-Seyssel-St-Julien</vt:lpstr>
      <vt:lpstr>Sommaire</vt:lpstr>
      <vt:lpstr>Les progrès sur les fonds cantonalisés:  Enfin de la transparence pour revenir aux priorités des habitants</vt:lpstr>
      <vt:lpstr>La transparence</vt:lpstr>
      <vt:lpstr>La concertation</vt:lpstr>
      <vt:lpstr>Avant 2011, le clientélisme</vt:lpstr>
      <vt:lpstr>Avant 2011, le clientélisme</vt:lpstr>
      <vt:lpstr>Depuis 2011, pas de favoristime</vt:lpstr>
      <vt:lpstr>Avant 2011, le saupoudrage</vt:lpstr>
      <vt:lpstr>Depuis l’élection d’Antoine Vielliard en 2011, des priorités pour les habitants</vt:lpstr>
      <vt:lpstr>Sur les transports : des résultats</vt:lpstr>
      <vt:lpstr>Sur le logement : des résultats</vt:lpstr>
      <vt:lpstr>Pendant ce temps là, les fonds frontaliers communaux ont augmenté</vt:lpstr>
      <vt:lpstr>Les projets communaux financés</vt:lpstr>
      <vt:lpstr>Pour l’avenir dans le nouveau canton</vt:lpstr>
      <vt:lpstr>Les crédits animation jeunesse pour les associations:  se concentrer sur les associations qui dépassent le cadre communal</vt:lpstr>
      <vt:lpstr>Le choix d’associations structurantes</vt:lpstr>
      <vt:lpstr>Le choix d’associations structurantes</vt:lpstr>
      <vt:lpstr>Le fonds départemental  des investissements structurants (FDIS):  une bonne idée mal appliquée et détournée de son objectif initial</vt:lpstr>
      <vt:lpstr>Création du FDIS en 2011</vt:lpstr>
      <vt:lpstr>Le FDIS: pas de transparence, pas de concertation</vt:lpstr>
      <vt:lpstr>Le FDIS: une bonne idée détournée de son objectif initial</vt:lpstr>
      <vt:lpstr>Notre proposition: ces fonds doivent revenir sur le terrain</vt:lpstr>
      <vt:lpstr>Notre engagement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 l’action cantonal d’Antoine Vielliard</dc:title>
  <dc:creator>conseiller</dc:creator>
  <cp:lastModifiedBy>conseiller</cp:lastModifiedBy>
  <cp:revision>25</cp:revision>
  <dcterms:created xsi:type="dcterms:W3CDTF">2015-01-31T15:33:35Z</dcterms:created>
  <dcterms:modified xsi:type="dcterms:W3CDTF">2015-02-24T10:40:31Z</dcterms:modified>
</cp:coreProperties>
</file>