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66" r:id="rId2"/>
    <p:sldId id="328" r:id="rId3"/>
    <p:sldId id="317" r:id="rId4"/>
    <p:sldId id="290" r:id="rId5"/>
    <p:sldId id="298" r:id="rId6"/>
    <p:sldId id="323" r:id="rId7"/>
    <p:sldId id="327" r:id="rId8"/>
    <p:sldId id="333" r:id="rId9"/>
    <p:sldId id="326" r:id="rId10"/>
    <p:sldId id="296" r:id="rId11"/>
    <p:sldId id="297" r:id="rId12"/>
    <p:sldId id="319" r:id="rId13"/>
    <p:sldId id="329" r:id="rId14"/>
    <p:sldId id="330" r:id="rId15"/>
    <p:sldId id="331" r:id="rId16"/>
    <p:sldId id="332" r:id="rId17"/>
    <p:sldId id="334" r:id="rId18"/>
    <p:sldId id="321" r:id="rId19"/>
    <p:sldId id="335" r:id="rId20"/>
    <p:sldId id="336" r:id="rId21"/>
    <p:sldId id="337" r:id="rId22"/>
    <p:sldId id="320" r:id="rId23"/>
    <p:sldId id="339" r:id="rId24"/>
    <p:sldId id="340" r:id="rId25"/>
    <p:sldId id="318" r:id="rId26"/>
    <p:sldId id="322" r:id="rId27"/>
    <p:sldId id="307" r:id="rId28"/>
    <p:sldId id="308" r:id="rId29"/>
    <p:sldId id="309" r:id="rId30"/>
    <p:sldId id="302" r:id="rId31"/>
    <p:sldId id="301" r:id="rId32"/>
    <p:sldId id="310" r:id="rId33"/>
    <p:sldId id="311" r:id="rId34"/>
    <p:sldId id="312" r:id="rId35"/>
    <p:sldId id="313" r:id="rId36"/>
    <p:sldId id="314" r:id="rId37"/>
    <p:sldId id="287" r:id="rId38"/>
    <p:sldId id="338" r:id="rId3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4675B8C1-65B2-4D2D-A095-E1F2029AB2C8}">
          <p14:sldIdLst>
            <p14:sldId id="266"/>
            <p14:sldId id="317"/>
            <p14:sldId id="290"/>
            <p14:sldId id="298"/>
            <p14:sldId id="323"/>
            <p14:sldId id="324"/>
            <p14:sldId id="325"/>
            <p14:sldId id="326"/>
            <p14:sldId id="296"/>
            <p14:sldId id="297"/>
            <p14:sldId id="319"/>
            <p14:sldId id="299"/>
            <p14:sldId id="300"/>
            <p14:sldId id="321"/>
            <p14:sldId id="320"/>
            <p14:sldId id="318"/>
            <p14:sldId id="322"/>
            <p14:sldId id="307"/>
            <p14:sldId id="308"/>
            <p14:sldId id="309"/>
            <p14:sldId id="302"/>
            <p14:sldId id="301"/>
            <p14:sldId id="310"/>
            <p14:sldId id="311"/>
            <p14:sldId id="312"/>
            <p14:sldId id="313"/>
            <p14:sldId id="314"/>
          </p14:sldIdLst>
        </p14:section>
        <p14:section name="Section sans titre" id="{FF159895-2164-460E-AF31-78ADE6B5E252}">
          <p14:sldIdLst>
            <p14:sldId id="287"/>
            <p14:sldId id="28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F9F9F9"/>
    <a:srgbClr val="99CC00"/>
    <a:srgbClr val="CCE8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43"/>
  </p:normalViewPr>
  <p:slideViewPr>
    <p:cSldViewPr snapToGrid="0" snapToObjects="1">
      <p:cViewPr>
        <p:scale>
          <a:sx n="90" d="100"/>
          <a:sy n="90" d="100"/>
        </p:scale>
        <p:origin x="-864" y="6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FF86681-DB95-7746-9FD2-8055133A654A}" type="datetimeFigureOut">
              <a:rPr lang="fr-FR" smtClean="0"/>
              <a:pPr/>
              <a:t>20/03/2018</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E841DA7E-1BDF-7B49-BC1B-E931481327E4}" type="slidenum">
              <a:rPr lang="fr-FR" smtClean="0"/>
              <a:pPr/>
              <a:t>‹N°›</a:t>
            </a:fld>
            <a:endParaRPr lang="fr-FR"/>
          </a:p>
        </p:txBody>
      </p:sp>
    </p:spTree>
    <p:extLst>
      <p:ext uri="{BB962C8B-B14F-4D97-AF65-F5344CB8AC3E}">
        <p14:creationId xmlns:p14="http://schemas.microsoft.com/office/powerpoint/2010/main" xmlns="" val="171201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Cliquez et modifiez le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Titre de la présentation - Date</a:t>
            </a:r>
            <a:endParaRPr lang="fr-FR"/>
          </a:p>
        </p:txBody>
      </p:sp>
      <p:sp>
        <p:nvSpPr>
          <p:cNvPr id="6" name="Espace réservé du contenu 2"/>
          <p:cNvSpPr>
            <a:spLocks noGrp="1"/>
          </p:cNvSpPr>
          <p:nvPr>
            <p:ph idx="12"/>
          </p:nvPr>
        </p:nvSpPr>
        <p:spPr>
          <a:xfrm>
            <a:off x="4704904" y="1628774"/>
            <a:ext cx="3970784"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306393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onn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28774"/>
            <a:ext cx="4762872" cy="45370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Titre de la présentation - Date</a:t>
            </a:r>
            <a:endParaRPr lang="fr-FR"/>
          </a:p>
        </p:txBody>
      </p:sp>
      <p:sp>
        <p:nvSpPr>
          <p:cNvPr id="6" name="Espace réservé du contenu 2"/>
          <p:cNvSpPr>
            <a:spLocks noGrp="1"/>
          </p:cNvSpPr>
          <p:nvPr>
            <p:ph idx="12"/>
          </p:nvPr>
        </p:nvSpPr>
        <p:spPr>
          <a:xfrm>
            <a:off x="5796136" y="1628329"/>
            <a:ext cx="2879552" cy="3672879"/>
          </a:xfrm>
          <a:custGeom>
            <a:avLst/>
            <a:gdLst>
              <a:gd name="connsiteX0" fmla="*/ 0 w 3970784"/>
              <a:gd name="connsiteY0" fmla="*/ 518108 h 4681536"/>
              <a:gd name="connsiteX1" fmla="*/ 151751 w 3970784"/>
              <a:gd name="connsiteY1" fmla="*/ 151750 h 4681536"/>
              <a:gd name="connsiteX2" fmla="*/ 518109 w 3970784"/>
              <a:gd name="connsiteY2" fmla="*/ 0 h 4681536"/>
              <a:gd name="connsiteX3" fmla="*/ 3452676 w 3970784"/>
              <a:gd name="connsiteY3" fmla="*/ 0 h 4681536"/>
              <a:gd name="connsiteX4" fmla="*/ 3819034 w 3970784"/>
              <a:gd name="connsiteY4" fmla="*/ 151751 h 4681536"/>
              <a:gd name="connsiteX5" fmla="*/ 3970784 w 3970784"/>
              <a:gd name="connsiteY5" fmla="*/ 518109 h 4681536"/>
              <a:gd name="connsiteX6" fmla="*/ 3970784 w 3970784"/>
              <a:gd name="connsiteY6" fmla="*/ 4163428 h 4681536"/>
              <a:gd name="connsiteX7" fmla="*/ 3819034 w 3970784"/>
              <a:gd name="connsiteY7" fmla="*/ 4529786 h 4681536"/>
              <a:gd name="connsiteX8" fmla="*/ 3452676 w 3970784"/>
              <a:gd name="connsiteY8" fmla="*/ 4681536 h 4681536"/>
              <a:gd name="connsiteX9" fmla="*/ 518108 w 3970784"/>
              <a:gd name="connsiteY9" fmla="*/ 4681536 h 4681536"/>
              <a:gd name="connsiteX10" fmla="*/ 151750 w 3970784"/>
              <a:gd name="connsiteY10" fmla="*/ 4529785 h 4681536"/>
              <a:gd name="connsiteX11" fmla="*/ 0 w 3970784"/>
              <a:gd name="connsiteY11" fmla="*/ 4163427 h 4681536"/>
              <a:gd name="connsiteX12" fmla="*/ 0 w 3970784"/>
              <a:gd name="connsiteY12" fmla="*/ 518108 h 4681536"/>
              <a:gd name="connsiteX0" fmla="*/ 57337 w 4028121"/>
              <a:gd name="connsiteY0" fmla="*/ 693905 h 4857333"/>
              <a:gd name="connsiteX1" fmla="*/ 575446 w 4028121"/>
              <a:gd name="connsiteY1" fmla="*/ 175797 h 4857333"/>
              <a:gd name="connsiteX2" fmla="*/ 3510013 w 4028121"/>
              <a:gd name="connsiteY2" fmla="*/ 175797 h 4857333"/>
              <a:gd name="connsiteX3" fmla="*/ 3876371 w 4028121"/>
              <a:gd name="connsiteY3" fmla="*/ 327548 h 4857333"/>
              <a:gd name="connsiteX4" fmla="*/ 4028121 w 4028121"/>
              <a:gd name="connsiteY4" fmla="*/ 693906 h 4857333"/>
              <a:gd name="connsiteX5" fmla="*/ 4028121 w 4028121"/>
              <a:gd name="connsiteY5" fmla="*/ 4339225 h 4857333"/>
              <a:gd name="connsiteX6" fmla="*/ 3876371 w 4028121"/>
              <a:gd name="connsiteY6" fmla="*/ 4705583 h 4857333"/>
              <a:gd name="connsiteX7" fmla="*/ 3510013 w 4028121"/>
              <a:gd name="connsiteY7" fmla="*/ 4857333 h 4857333"/>
              <a:gd name="connsiteX8" fmla="*/ 575445 w 4028121"/>
              <a:gd name="connsiteY8" fmla="*/ 4857333 h 4857333"/>
              <a:gd name="connsiteX9" fmla="*/ 209087 w 4028121"/>
              <a:gd name="connsiteY9" fmla="*/ 4705582 h 4857333"/>
              <a:gd name="connsiteX10" fmla="*/ 57337 w 4028121"/>
              <a:gd name="connsiteY10" fmla="*/ 4339224 h 4857333"/>
              <a:gd name="connsiteX11" fmla="*/ 57337 w 4028121"/>
              <a:gd name="connsiteY11" fmla="*/ 693905 h 4857333"/>
              <a:gd name="connsiteX0" fmla="*/ 57337 w 4028121"/>
              <a:gd name="connsiteY0" fmla="*/ 724033 h 4887461"/>
              <a:gd name="connsiteX1" fmla="*/ 575446 w 4028121"/>
              <a:gd name="connsiteY1" fmla="*/ 205925 h 4887461"/>
              <a:gd name="connsiteX2" fmla="*/ 3510013 w 4028121"/>
              <a:gd name="connsiteY2" fmla="*/ 205925 h 4887461"/>
              <a:gd name="connsiteX3" fmla="*/ 3876371 w 4028121"/>
              <a:gd name="connsiteY3" fmla="*/ 357676 h 4887461"/>
              <a:gd name="connsiteX4" fmla="*/ 4028121 w 4028121"/>
              <a:gd name="connsiteY4" fmla="*/ 724034 h 4887461"/>
              <a:gd name="connsiteX5" fmla="*/ 4028121 w 4028121"/>
              <a:gd name="connsiteY5" fmla="*/ 4369353 h 4887461"/>
              <a:gd name="connsiteX6" fmla="*/ 3876371 w 4028121"/>
              <a:gd name="connsiteY6" fmla="*/ 4735711 h 4887461"/>
              <a:gd name="connsiteX7" fmla="*/ 3510013 w 4028121"/>
              <a:gd name="connsiteY7" fmla="*/ 4887461 h 4887461"/>
              <a:gd name="connsiteX8" fmla="*/ 575445 w 4028121"/>
              <a:gd name="connsiteY8" fmla="*/ 4887461 h 4887461"/>
              <a:gd name="connsiteX9" fmla="*/ 209087 w 4028121"/>
              <a:gd name="connsiteY9" fmla="*/ 4735710 h 4887461"/>
              <a:gd name="connsiteX10" fmla="*/ 57337 w 4028121"/>
              <a:gd name="connsiteY10" fmla="*/ 4369352 h 4887461"/>
              <a:gd name="connsiteX11" fmla="*/ 57337 w 4028121"/>
              <a:gd name="connsiteY11" fmla="*/ 724033 h 4887461"/>
              <a:gd name="connsiteX0" fmla="*/ 57337 w 4028121"/>
              <a:gd name="connsiteY0" fmla="*/ 670723 h 4834151"/>
              <a:gd name="connsiteX1" fmla="*/ 575446 w 4028121"/>
              <a:gd name="connsiteY1" fmla="*/ 152615 h 4834151"/>
              <a:gd name="connsiteX2" fmla="*/ 3510013 w 4028121"/>
              <a:gd name="connsiteY2" fmla="*/ 152615 h 4834151"/>
              <a:gd name="connsiteX3" fmla="*/ 3876371 w 4028121"/>
              <a:gd name="connsiteY3" fmla="*/ 304366 h 4834151"/>
              <a:gd name="connsiteX4" fmla="*/ 4028121 w 4028121"/>
              <a:gd name="connsiteY4" fmla="*/ 670724 h 4834151"/>
              <a:gd name="connsiteX5" fmla="*/ 4028121 w 4028121"/>
              <a:gd name="connsiteY5" fmla="*/ 4316043 h 4834151"/>
              <a:gd name="connsiteX6" fmla="*/ 3876371 w 4028121"/>
              <a:gd name="connsiteY6" fmla="*/ 4682401 h 4834151"/>
              <a:gd name="connsiteX7" fmla="*/ 3510013 w 4028121"/>
              <a:gd name="connsiteY7" fmla="*/ 4834151 h 4834151"/>
              <a:gd name="connsiteX8" fmla="*/ 575445 w 4028121"/>
              <a:gd name="connsiteY8" fmla="*/ 4834151 h 4834151"/>
              <a:gd name="connsiteX9" fmla="*/ 209087 w 4028121"/>
              <a:gd name="connsiteY9" fmla="*/ 4682400 h 4834151"/>
              <a:gd name="connsiteX10" fmla="*/ 57337 w 4028121"/>
              <a:gd name="connsiteY10" fmla="*/ 4316042 h 4834151"/>
              <a:gd name="connsiteX11" fmla="*/ 57337 w 4028121"/>
              <a:gd name="connsiteY11" fmla="*/ 670723 h 4834151"/>
              <a:gd name="connsiteX0" fmla="*/ 68385 w 4039169"/>
              <a:gd name="connsiteY0" fmla="*/ 670723 h 4834151"/>
              <a:gd name="connsiteX1" fmla="*/ 586494 w 4039169"/>
              <a:gd name="connsiteY1" fmla="*/ 152615 h 4834151"/>
              <a:gd name="connsiteX2" fmla="*/ 3521061 w 4039169"/>
              <a:gd name="connsiteY2" fmla="*/ 152615 h 4834151"/>
              <a:gd name="connsiteX3" fmla="*/ 3887419 w 4039169"/>
              <a:gd name="connsiteY3" fmla="*/ 304366 h 4834151"/>
              <a:gd name="connsiteX4" fmla="*/ 4039169 w 4039169"/>
              <a:gd name="connsiteY4" fmla="*/ 670724 h 4834151"/>
              <a:gd name="connsiteX5" fmla="*/ 4039169 w 4039169"/>
              <a:gd name="connsiteY5" fmla="*/ 4316043 h 4834151"/>
              <a:gd name="connsiteX6" fmla="*/ 3887419 w 4039169"/>
              <a:gd name="connsiteY6" fmla="*/ 4682401 h 4834151"/>
              <a:gd name="connsiteX7" fmla="*/ 3521061 w 4039169"/>
              <a:gd name="connsiteY7" fmla="*/ 4834151 h 4834151"/>
              <a:gd name="connsiteX8" fmla="*/ 586493 w 4039169"/>
              <a:gd name="connsiteY8" fmla="*/ 4834151 h 4834151"/>
              <a:gd name="connsiteX9" fmla="*/ 220135 w 4039169"/>
              <a:gd name="connsiteY9" fmla="*/ 4682400 h 4834151"/>
              <a:gd name="connsiteX10" fmla="*/ 68385 w 4039169"/>
              <a:gd name="connsiteY10" fmla="*/ 4316042 h 4834151"/>
              <a:gd name="connsiteX11" fmla="*/ 68385 w 4039169"/>
              <a:gd name="connsiteY11" fmla="*/ 670723 h 4834151"/>
              <a:gd name="connsiteX0" fmla="*/ 102293 w 4073077"/>
              <a:gd name="connsiteY0" fmla="*/ 670723 h 4834151"/>
              <a:gd name="connsiteX1" fmla="*/ 620402 w 4073077"/>
              <a:gd name="connsiteY1" fmla="*/ 152615 h 4834151"/>
              <a:gd name="connsiteX2" fmla="*/ 3554969 w 4073077"/>
              <a:gd name="connsiteY2" fmla="*/ 152615 h 4834151"/>
              <a:gd name="connsiteX3" fmla="*/ 3921327 w 4073077"/>
              <a:gd name="connsiteY3" fmla="*/ 304366 h 4834151"/>
              <a:gd name="connsiteX4" fmla="*/ 4073077 w 4073077"/>
              <a:gd name="connsiteY4" fmla="*/ 670724 h 4834151"/>
              <a:gd name="connsiteX5" fmla="*/ 4073077 w 4073077"/>
              <a:gd name="connsiteY5" fmla="*/ 4316043 h 4834151"/>
              <a:gd name="connsiteX6" fmla="*/ 3921327 w 4073077"/>
              <a:gd name="connsiteY6" fmla="*/ 4682401 h 4834151"/>
              <a:gd name="connsiteX7" fmla="*/ 3554969 w 4073077"/>
              <a:gd name="connsiteY7" fmla="*/ 4834151 h 4834151"/>
              <a:gd name="connsiteX8" fmla="*/ 620401 w 4073077"/>
              <a:gd name="connsiteY8" fmla="*/ 4834151 h 4834151"/>
              <a:gd name="connsiteX9" fmla="*/ 254043 w 4073077"/>
              <a:gd name="connsiteY9" fmla="*/ 4682400 h 4834151"/>
              <a:gd name="connsiteX10" fmla="*/ 102293 w 4073077"/>
              <a:gd name="connsiteY10" fmla="*/ 4316042 h 4834151"/>
              <a:gd name="connsiteX11" fmla="*/ 102293 w 4073077"/>
              <a:gd name="connsiteY11" fmla="*/ 670723 h 4834151"/>
              <a:gd name="connsiteX0" fmla="*/ 71813 w 4042597"/>
              <a:gd name="connsiteY0" fmla="*/ 670723 h 4834151"/>
              <a:gd name="connsiteX1" fmla="*/ 589922 w 4042597"/>
              <a:gd name="connsiteY1" fmla="*/ 152615 h 4834151"/>
              <a:gd name="connsiteX2" fmla="*/ 3524489 w 4042597"/>
              <a:gd name="connsiteY2" fmla="*/ 152615 h 4834151"/>
              <a:gd name="connsiteX3" fmla="*/ 3890847 w 4042597"/>
              <a:gd name="connsiteY3" fmla="*/ 304366 h 4834151"/>
              <a:gd name="connsiteX4" fmla="*/ 4042597 w 4042597"/>
              <a:gd name="connsiteY4" fmla="*/ 670724 h 4834151"/>
              <a:gd name="connsiteX5" fmla="*/ 4042597 w 4042597"/>
              <a:gd name="connsiteY5" fmla="*/ 4316043 h 4834151"/>
              <a:gd name="connsiteX6" fmla="*/ 3890847 w 4042597"/>
              <a:gd name="connsiteY6" fmla="*/ 4682401 h 4834151"/>
              <a:gd name="connsiteX7" fmla="*/ 3524489 w 4042597"/>
              <a:gd name="connsiteY7" fmla="*/ 4834151 h 4834151"/>
              <a:gd name="connsiteX8" fmla="*/ 589921 w 4042597"/>
              <a:gd name="connsiteY8" fmla="*/ 4834151 h 4834151"/>
              <a:gd name="connsiteX9" fmla="*/ 223563 w 4042597"/>
              <a:gd name="connsiteY9" fmla="*/ 4682400 h 4834151"/>
              <a:gd name="connsiteX10" fmla="*/ 71813 w 4042597"/>
              <a:gd name="connsiteY10" fmla="*/ 4316042 h 4834151"/>
              <a:gd name="connsiteX11" fmla="*/ 71813 w 4042597"/>
              <a:gd name="connsiteY11" fmla="*/ 670723 h 4834151"/>
              <a:gd name="connsiteX0" fmla="*/ 82861 w 4053645"/>
              <a:gd name="connsiteY0" fmla="*/ 670723 h 4834151"/>
              <a:gd name="connsiteX1" fmla="*/ 600970 w 4053645"/>
              <a:gd name="connsiteY1" fmla="*/ 152615 h 4834151"/>
              <a:gd name="connsiteX2" fmla="*/ 3535537 w 4053645"/>
              <a:gd name="connsiteY2" fmla="*/ 152615 h 4834151"/>
              <a:gd name="connsiteX3" fmla="*/ 3901895 w 4053645"/>
              <a:gd name="connsiteY3" fmla="*/ 304366 h 4834151"/>
              <a:gd name="connsiteX4" fmla="*/ 4053645 w 4053645"/>
              <a:gd name="connsiteY4" fmla="*/ 670724 h 4834151"/>
              <a:gd name="connsiteX5" fmla="*/ 4053645 w 4053645"/>
              <a:gd name="connsiteY5" fmla="*/ 4316043 h 4834151"/>
              <a:gd name="connsiteX6" fmla="*/ 3901895 w 4053645"/>
              <a:gd name="connsiteY6" fmla="*/ 4682401 h 4834151"/>
              <a:gd name="connsiteX7" fmla="*/ 3535537 w 4053645"/>
              <a:gd name="connsiteY7" fmla="*/ 4834151 h 4834151"/>
              <a:gd name="connsiteX8" fmla="*/ 600969 w 4053645"/>
              <a:gd name="connsiteY8" fmla="*/ 4834151 h 4834151"/>
              <a:gd name="connsiteX9" fmla="*/ 234611 w 4053645"/>
              <a:gd name="connsiteY9" fmla="*/ 4682400 h 4834151"/>
              <a:gd name="connsiteX10" fmla="*/ 82861 w 4053645"/>
              <a:gd name="connsiteY10" fmla="*/ 4316042 h 4834151"/>
              <a:gd name="connsiteX11" fmla="*/ 82861 w 4053645"/>
              <a:gd name="connsiteY11" fmla="*/ 670723 h 4834151"/>
              <a:gd name="connsiteX0" fmla="*/ 55809 w 4026593"/>
              <a:gd name="connsiteY0" fmla="*/ 670723 h 4834151"/>
              <a:gd name="connsiteX1" fmla="*/ 573918 w 4026593"/>
              <a:gd name="connsiteY1" fmla="*/ 152615 h 4834151"/>
              <a:gd name="connsiteX2" fmla="*/ 3508485 w 4026593"/>
              <a:gd name="connsiteY2" fmla="*/ 152615 h 4834151"/>
              <a:gd name="connsiteX3" fmla="*/ 3874843 w 4026593"/>
              <a:gd name="connsiteY3" fmla="*/ 304366 h 4834151"/>
              <a:gd name="connsiteX4" fmla="*/ 4026593 w 4026593"/>
              <a:gd name="connsiteY4" fmla="*/ 670724 h 4834151"/>
              <a:gd name="connsiteX5" fmla="*/ 4026593 w 4026593"/>
              <a:gd name="connsiteY5" fmla="*/ 4316043 h 4834151"/>
              <a:gd name="connsiteX6" fmla="*/ 3874843 w 4026593"/>
              <a:gd name="connsiteY6" fmla="*/ 4682401 h 4834151"/>
              <a:gd name="connsiteX7" fmla="*/ 3508485 w 4026593"/>
              <a:gd name="connsiteY7" fmla="*/ 4834151 h 4834151"/>
              <a:gd name="connsiteX8" fmla="*/ 573917 w 4026593"/>
              <a:gd name="connsiteY8" fmla="*/ 4834151 h 4834151"/>
              <a:gd name="connsiteX9" fmla="*/ 207559 w 4026593"/>
              <a:gd name="connsiteY9" fmla="*/ 4682400 h 4834151"/>
              <a:gd name="connsiteX10" fmla="*/ 55809 w 4026593"/>
              <a:gd name="connsiteY10" fmla="*/ 4316042 h 4834151"/>
              <a:gd name="connsiteX11" fmla="*/ 55809 w 4026593"/>
              <a:gd name="connsiteY11" fmla="*/ 670723 h 4834151"/>
              <a:gd name="connsiteX0" fmla="*/ 93527 w 4064311"/>
              <a:gd name="connsiteY0" fmla="*/ 670723 h 4834151"/>
              <a:gd name="connsiteX1" fmla="*/ 611636 w 4064311"/>
              <a:gd name="connsiteY1" fmla="*/ 152615 h 4834151"/>
              <a:gd name="connsiteX2" fmla="*/ 3546203 w 4064311"/>
              <a:gd name="connsiteY2" fmla="*/ 152615 h 4834151"/>
              <a:gd name="connsiteX3" fmla="*/ 3912561 w 4064311"/>
              <a:gd name="connsiteY3" fmla="*/ 304366 h 4834151"/>
              <a:gd name="connsiteX4" fmla="*/ 4064311 w 4064311"/>
              <a:gd name="connsiteY4" fmla="*/ 670724 h 4834151"/>
              <a:gd name="connsiteX5" fmla="*/ 4064311 w 4064311"/>
              <a:gd name="connsiteY5" fmla="*/ 4316043 h 4834151"/>
              <a:gd name="connsiteX6" fmla="*/ 3912561 w 4064311"/>
              <a:gd name="connsiteY6" fmla="*/ 4682401 h 4834151"/>
              <a:gd name="connsiteX7" fmla="*/ 3546203 w 4064311"/>
              <a:gd name="connsiteY7" fmla="*/ 4834151 h 4834151"/>
              <a:gd name="connsiteX8" fmla="*/ 611635 w 4064311"/>
              <a:gd name="connsiteY8" fmla="*/ 4834151 h 4834151"/>
              <a:gd name="connsiteX9" fmla="*/ 245277 w 4064311"/>
              <a:gd name="connsiteY9" fmla="*/ 4682400 h 4834151"/>
              <a:gd name="connsiteX10" fmla="*/ 93527 w 4064311"/>
              <a:gd name="connsiteY10" fmla="*/ 4316042 h 4834151"/>
              <a:gd name="connsiteX11" fmla="*/ 93527 w 4064311"/>
              <a:gd name="connsiteY11" fmla="*/ 670723 h 4834151"/>
              <a:gd name="connsiteX0" fmla="*/ 59237 w 4030021"/>
              <a:gd name="connsiteY0" fmla="*/ 670723 h 4834151"/>
              <a:gd name="connsiteX1" fmla="*/ 577346 w 4030021"/>
              <a:gd name="connsiteY1" fmla="*/ 152615 h 4834151"/>
              <a:gd name="connsiteX2" fmla="*/ 3511913 w 4030021"/>
              <a:gd name="connsiteY2" fmla="*/ 152615 h 4834151"/>
              <a:gd name="connsiteX3" fmla="*/ 3878271 w 4030021"/>
              <a:gd name="connsiteY3" fmla="*/ 304366 h 4834151"/>
              <a:gd name="connsiteX4" fmla="*/ 4030021 w 4030021"/>
              <a:gd name="connsiteY4" fmla="*/ 670724 h 4834151"/>
              <a:gd name="connsiteX5" fmla="*/ 4030021 w 4030021"/>
              <a:gd name="connsiteY5" fmla="*/ 4316043 h 4834151"/>
              <a:gd name="connsiteX6" fmla="*/ 3878271 w 4030021"/>
              <a:gd name="connsiteY6" fmla="*/ 4682401 h 4834151"/>
              <a:gd name="connsiteX7" fmla="*/ 3511913 w 4030021"/>
              <a:gd name="connsiteY7" fmla="*/ 4834151 h 4834151"/>
              <a:gd name="connsiteX8" fmla="*/ 577345 w 4030021"/>
              <a:gd name="connsiteY8" fmla="*/ 4834151 h 4834151"/>
              <a:gd name="connsiteX9" fmla="*/ 210987 w 4030021"/>
              <a:gd name="connsiteY9" fmla="*/ 4682400 h 4834151"/>
              <a:gd name="connsiteX10" fmla="*/ 59237 w 4030021"/>
              <a:gd name="connsiteY10" fmla="*/ 4316042 h 4834151"/>
              <a:gd name="connsiteX11" fmla="*/ 59237 w 4030021"/>
              <a:gd name="connsiteY11" fmla="*/ 670723 h 4834151"/>
              <a:gd name="connsiteX0" fmla="*/ 89335 w 4060119"/>
              <a:gd name="connsiteY0" fmla="*/ 670723 h 4834151"/>
              <a:gd name="connsiteX1" fmla="*/ 607444 w 4060119"/>
              <a:gd name="connsiteY1" fmla="*/ 152615 h 4834151"/>
              <a:gd name="connsiteX2" fmla="*/ 3542011 w 4060119"/>
              <a:gd name="connsiteY2" fmla="*/ 152615 h 4834151"/>
              <a:gd name="connsiteX3" fmla="*/ 3908369 w 4060119"/>
              <a:gd name="connsiteY3" fmla="*/ 304366 h 4834151"/>
              <a:gd name="connsiteX4" fmla="*/ 4060119 w 4060119"/>
              <a:gd name="connsiteY4" fmla="*/ 670724 h 4834151"/>
              <a:gd name="connsiteX5" fmla="*/ 4060119 w 4060119"/>
              <a:gd name="connsiteY5" fmla="*/ 4316043 h 4834151"/>
              <a:gd name="connsiteX6" fmla="*/ 3908369 w 4060119"/>
              <a:gd name="connsiteY6" fmla="*/ 4682401 h 4834151"/>
              <a:gd name="connsiteX7" fmla="*/ 3542011 w 4060119"/>
              <a:gd name="connsiteY7" fmla="*/ 4834151 h 4834151"/>
              <a:gd name="connsiteX8" fmla="*/ 607443 w 4060119"/>
              <a:gd name="connsiteY8" fmla="*/ 4834151 h 4834151"/>
              <a:gd name="connsiteX9" fmla="*/ 241085 w 4060119"/>
              <a:gd name="connsiteY9" fmla="*/ 4682400 h 4834151"/>
              <a:gd name="connsiteX10" fmla="*/ 89335 w 4060119"/>
              <a:gd name="connsiteY10" fmla="*/ 4316042 h 4834151"/>
              <a:gd name="connsiteX11" fmla="*/ 89335 w 4060119"/>
              <a:gd name="connsiteY11" fmla="*/ 670723 h 4834151"/>
              <a:gd name="connsiteX0" fmla="*/ 89335 w 4060119"/>
              <a:gd name="connsiteY0" fmla="*/ 685611 h 4849039"/>
              <a:gd name="connsiteX1" fmla="*/ 607444 w 4060119"/>
              <a:gd name="connsiteY1" fmla="*/ 167503 h 4849039"/>
              <a:gd name="connsiteX2" fmla="*/ 3542011 w 4060119"/>
              <a:gd name="connsiteY2" fmla="*/ 167503 h 4849039"/>
              <a:gd name="connsiteX3" fmla="*/ 3908369 w 4060119"/>
              <a:gd name="connsiteY3" fmla="*/ 319254 h 4849039"/>
              <a:gd name="connsiteX4" fmla="*/ 4060119 w 4060119"/>
              <a:gd name="connsiteY4" fmla="*/ 685612 h 4849039"/>
              <a:gd name="connsiteX5" fmla="*/ 4060119 w 4060119"/>
              <a:gd name="connsiteY5" fmla="*/ 4330931 h 4849039"/>
              <a:gd name="connsiteX6" fmla="*/ 3908369 w 4060119"/>
              <a:gd name="connsiteY6" fmla="*/ 4697289 h 4849039"/>
              <a:gd name="connsiteX7" fmla="*/ 3542011 w 4060119"/>
              <a:gd name="connsiteY7" fmla="*/ 4849039 h 4849039"/>
              <a:gd name="connsiteX8" fmla="*/ 607443 w 4060119"/>
              <a:gd name="connsiteY8" fmla="*/ 4849039 h 4849039"/>
              <a:gd name="connsiteX9" fmla="*/ 241085 w 4060119"/>
              <a:gd name="connsiteY9" fmla="*/ 4697288 h 4849039"/>
              <a:gd name="connsiteX10" fmla="*/ 89335 w 4060119"/>
              <a:gd name="connsiteY10" fmla="*/ 4330930 h 4849039"/>
              <a:gd name="connsiteX11" fmla="*/ 89335 w 4060119"/>
              <a:gd name="connsiteY11" fmla="*/ 685611 h 4849039"/>
              <a:gd name="connsiteX0" fmla="*/ 100447 w 4060119"/>
              <a:gd name="connsiteY0" fmla="*/ 685611 h 5222660"/>
              <a:gd name="connsiteX1" fmla="*/ 607444 w 4060119"/>
              <a:gd name="connsiteY1" fmla="*/ 541124 h 5222660"/>
              <a:gd name="connsiteX2" fmla="*/ 3542011 w 4060119"/>
              <a:gd name="connsiteY2" fmla="*/ 541124 h 5222660"/>
              <a:gd name="connsiteX3" fmla="*/ 3908369 w 4060119"/>
              <a:gd name="connsiteY3" fmla="*/ 692875 h 5222660"/>
              <a:gd name="connsiteX4" fmla="*/ 4060119 w 4060119"/>
              <a:gd name="connsiteY4" fmla="*/ 1059233 h 5222660"/>
              <a:gd name="connsiteX5" fmla="*/ 4060119 w 4060119"/>
              <a:gd name="connsiteY5" fmla="*/ 4704552 h 5222660"/>
              <a:gd name="connsiteX6" fmla="*/ 3908369 w 4060119"/>
              <a:gd name="connsiteY6" fmla="*/ 5070910 h 5222660"/>
              <a:gd name="connsiteX7" fmla="*/ 3542011 w 4060119"/>
              <a:gd name="connsiteY7" fmla="*/ 5222660 h 5222660"/>
              <a:gd name="connsiteX8" fmla="*/ 607443 w 4060119"/>
              <a:gd name="connsiteY8" fmla="*/ 5222660 h 5222660"/>
              <a:gd name="connsiteX9" fmla="*/ 241085 w 4060119"/>
              <a:gd name="connsiteY9" fmla="*/ 5070909 h 5222660"/>
              <a:gd name="connsiteX10" fmla="*/ 89335 w 4060119"/>
              <a:gd name="connsiteY10" fmla="*/ 4704551 h 5222660"/>
              <a:gd name="connsiteX11" fmla="*/ 100447 w 4060119"/>
              <a:gd name="connsiteY11" fmla="*/ 685611 h 5222660"/>
              <a:gd name="connsiteX0" fmla="*/ 100447 w 4060119"/>
              <a:gd name="connsiteY0" fmla="*/ 333221 h 4870270"/>
              <a:gd name="connsiteX1" fmla="*/ 607444 w 4060119"/>
              <a:gd name="connsiteY1" fmla="*/ 188734 h 4870270"/>
              <a:gd name="connsiteX2" fmla="*/ 3542011 w 4060119"/>
              <a:gd name="connsiteY2" fmla="*/ 188734 h 4870270"/>
              <a:gd name="connsiteX3" fmla="*/ 3908369 w 4060119"/>
              <a:gd name="connsiteY3" fmla="*/ 340485 h 4870270"/>
              <a:gd name="connsiteX4" fmla="*/ 4060119 w 4060119"/>
              <a:gd name="connsiteY4" fmla="*/ 706843 h 4870270"/>
              <a:gd name="connsiteX5" fmla="*/ 4060119 w 4060119"/>
              <a:gd name="connsiteY5" fmla="*/ 4352162 h 4870270"/>
              <a:gd name="connsiteX6" fmla="*/ 3908369 w 4060119"/>
              <a:gd name="connsiteY6" fmla="*/ 4718520 h 4870270"/>
              <a:gd name="connsiteX7" fmla="*/ 3542011 w 4060119"/>
              <a:gd name="connsiteY7" fmla="*/ 4870270 h 4870270"/>
              <a:gd name="connsiteX8" fmla="*/ 607443 w 4060119"/>
              <a:gd name="connsiteY8" fmla="*/ 4870270 h 4870270"/>
              <a:gd name="connsiteX9" fmla="*/ 241085 w 4060119"/>
              <a:gd name="connsiteY9" fmla="*/ 4718519 h 4870270"/>
              <a:gd name="connsiteX10" fmla="*/ 89335 w 4060119"/>
              <a:gd name="connsiteY10" fmla="*/ 4352161 h 4870270"/>
              <a:gd name="connsiteX11" fmla="*/ 100447 w 4060119"/>
              <a:gd name="connsiteY11" fmla="*/ 333221 h 4870270"/>
              <a:gd name="connsiteX0" fmla="*/ 100447 w 4060119"/>
              <a:gd name="connsiteY0" fmla="*/ 169421 h 4706470"/>
              <a:gd name="connsiteX1" fmla="*/ 607444 w 4060119"/>
              <a:gd name="connsiteY1" fmla="*/ 24934 h 4706470"/>
              <a:gd name="connsiteX2" fmla="*/ 3542011 w 4060119"/>
              <a:gd name="connsiteY2" fmla="*/ 24934 h 4706470"/>
              <a:gd name="connsiteX3" fmla="*/ 3908369 w 4060119"/>
              <a:gd name="connsiteY3" fmla="*/ 176685 h 4706470"/>
              <a:gd name="connsiteX4" fmla="*/ 4060119 w 4060119"/>
              <a:gd name="connsiteY4" fmla="*/ 543043 h 4706470"/>
              <a:gd name="connsiteX5" fmla="*/ 4060119 w 4060119"/>
              <a:gd name="connsiteY5" fmla="*/ 4188362 h 4706470"/>
              <a:gd name="connsiteX6" fmla="*/ 3908369 w 4060119"/>
              <a:gd name="connsiteY6" fmla="*/ 4554720 h 4706470"/>
              <a:gd name="connsiteX7" fmla="*/ 3542011 w 4060119"/>
              <a:gd name="connsiteY7" fmla="*/ 4706470 h 4706470"/>
              <a:gd name="connsiteX8" fmla="*/ 607443 w 4060119"/>
              <a:gd name="connsiteY8" fmla="*/ 4706470 h 4706470"/>
              <a:gd name="connsiteX9" fmla="*/ 241085 w 4060119"/>
              <a:gd name="connsiteY9" fmla="*/ 4554719 h 4706470"/>
              <a:gd name="connsiteX10" fmla="*/ 89335 w 4060119"/>
              <a:gd name="connsiteY10" fmla="*/ 4188361 h 4706470"/>
              <a:gd name="connsiteX11" fmla="*/ 100447 w 4060119"/>
              <a:gd name="connsiteY11" fmla="*/ 169421 h 4706470"/>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00447 w 4060119"/>
              <a:gd name="connsiteY0" fmla="*/ 244034 h 4781083"/>
              <a:gd name="connsiteX1" fmla="*/ 607444 w 4060119"/>
              <a:gd name="connsiteY1" fmla="*/ 99547 h 4781083"/>
              <a:gd name="connsiteX2" fmla="*/ 3542011 w 4060119"/>
              <a:gd name="connsiteY2" fmla="*/ 99547 h 4781083"/>
              <a:gd name="connsiteX3" fmla="*/ 3908369 w 4060119"/>
              <a:gd name="connsiteY3" fmla="*/ 251298 h 4781083"/>
              <a:gd name="connsiteX4" fmla="*/ 4060119 w 4060119"/>
              <a:gd name="connsiteY4" fmla="*/ 617656 h 4781083"/>
              <a:gd name="connsiteX5" fmla="*/ 4060119 w 4060119"/>
              <a:gd name="connsiteY5" fmla="*/ 4262975 h 4781083"/>
              <a:gd name="connsiteX6" fmla="*/ 3908369 w 4060119"/>
              <a:gd name="connsiteY6" fmla="*/ 4629333 h 4781083"/>
              <a:gd name="connsiteX7" fmla="*/ 3542011 w 4060119"/>
              <a:gd name="connsiteY7" fmla="*/ 4781083 h 4781083"/>
              <a:gd name="connsiteX8" fmla="*/ 607443 w 4060119"/>
              <a:gd name="connsiteY8" fmla="*/ 4781083 h 4781083"/>
              <a:gd name="connsiteX9" fmla="*/ 241085 w 4060119"/>
              <a:gd name="connsiteY9" fmla="*/ 4629332 h 4781083"/>
              <a:gd name="connsiteX10" fmla="*/ 89335 w 4060119"/>
              <a:gd name="connsiteY10" fmla="*/ 4262974 h 4781083"/>
              <a:gd name="connsiteX11" fmla="*/ 100447 w 4060119"/>
              <a:gd name="connsiteY11" fmla="*/ 244034 h 4781083"/>
              <a:gd name="connsiteX0" fmla="*/ 12817 w 3972489"/>
              <a:gd name="connsiteY0" fmla="*/ 244034 h 4781083"/>
              <a:gd name="connsiteX1" fmla="*/ 519814 w 3972489"/>
              <a:gd name="connsiteY1" fmla="*/ 99547 h 4781083"/>
              <a:gd name="connsiteX2" fmla="*/ 3454381 w 3972489"/>
              <a:gd name="connsiteY2" fmla="*/ 99547 h 4781083"/>
              <a:gd name="connsiteX3" fmla="*/ 3820739 w 3972489"/>
              <a:gd name="connsiteY3" fmla="*/ 251298 h 4781083"/>
              <a:gd name="connsiteX4" fmla="*/ 3972489 w 3972489"/>
              <a:gd name="connsiteY4" fmla="*/ 617656 h 4781083"/>
              <a:gd name="connsiteX5" fmla="*/ 3972489 w 3972489"/>
              <a:gd name="connsiteY5" fmla="*/ 4262975 h 4781083"/>
              <a:gd name="connsiteX6" fmla="*/ 3820739 w 3972489"/>
              <a:gd name="connsiteY6" fmla="*/ 4629333 h 4781083"/>
              <a:gd name="connsiteX7" fmla="*/ 3454381 w 3972489"/>
              <a:gd name="connsiteY7" fmla="*/ 4781083 h 4781083"/>
              <a:gd name="connsiteX8" fmla="*/ 519813 w 3972489"/>
              <a:gd name="connsiteY8" fmla="*/ 4781083 h 4781083"/>
              <a:gd name="connsiteX9" fmla="*/ 153455 w 3972489"/>
              <a:gd name="connsiteY9" fmla="*/ 4629332 h 4781083"/>
              <a:gd name="connsiteX10" fmla="*/ 1705 w 3972489"/>
              <a:gd name="connsiteY10" fmla="*/ 4262974 h 4781083"/>
              <a:gd name="connsiteX11" fmla="*/ 12817 w 3972489"/>
              <a:gd name="connsiteY11" fmla="*/ 244034 h 4781083"/>
              <a:gd name="connsiteX0" fmla="*/ 12817 w 3972489"/>
              <a:gd name="connsiteY0" fmla="*/ 212820 h 4749869"/>
              <a:gd name="connsiteX1" fmla="*/ 519814 w 3972489"/>
              <a:gd name="connsiteY1" fmla="*/ 68333 h 4749869"/>
              <a:gd name="connsiteX2" fmla="*/ 3454381 w 3972489"/>
              <a:gd name="connsiteY2" fmla="*/ 68333 h 4749869"/>
              <a:gd name="connsiteX3" fmla="*/ 3820739 w 3972489"/>
              <a:gd name="connsiteY3" fmla="*/ 220084 h 4749869"/>
              <a:gd name="connsiteX4" fmla="*/ 3972489 w 3972489"/>
              <a:gd name="connsiteY4" fmla="*/ 586442 h 4749869"/>
              <a:gd name="connsiteX5" fmla="*/ 3972489 w 3972489"/>
              <a:gd name="connsiteY5" fmla="*/ 4231761 h 4749869"/>
              <a:gd name="connsiteX6" fmla="*/ 3820739 w 3972489"/>
              <a:gd name="connsiteY6" fmla="*/ 4598119 h 4749869"/>
              <a:gd name="connsiteX7" fmla="*/ 3454381 w 3972489"/>
              <a:gd name="connsiteY7" fmla="*/ 4749869 h 4749869"/>
              <a:gd name="connsiteX8" fmla="*/ 519813 w 3972489"/>
              <a:gd name="connsiteY8" fmla="*/ 4749869 h 4749869"/>
              <a:gd name="connsiteX9" fmla="*/ 153455 w 3972489"/>
              <a:gd name="connsiteY9" fmla="*/ 4598118 h 4749869"/>
              <a:gd name="connsiteX10" fmla="*/ 1705 w 3972489"/>
              <a:gd name="connsiteY10" fmla="*/ 4231760 h 4749869"/>
              <a:gd name="connsiteX11" fmla="*/ 12817 w 3972489"/>
              <a:gd name="connsiteY11" fmla="*/ 212820 h 4749869"/>
              <a:gd name="connsiteX0" fmla="*/ 12817 w 3972489"/>
              <a:gd name="connsiteY0" fmla="*/ 212820 h 4894355"/>
              <a:gd name="connsiteX1" fmla="*/ 519814 w 3972489"/>
              <a:gd name="connsiteY1" fmla="*/ 212819 h 4894355"/>
              <a:gd name="connsiteX2" fmla="*/ 3454381 w 3972489"/>
              <a:gd name="connsiteY2" fmla="*/ 212819 h 4894355"/>
              <a:gd name="connsiteX3" fmla="*/ 3820739 w 3972489"/>
              <a:gd name="connsiteY3" fmla="*/ 364570 h 4894355"/>
              <a:gd name="connsiteX4" fmla="*/ 3972489 w 3972489"/>
              <a:gd name="connsiteY4" fmla="*/ 730928 h 4894355"/>
              <a:gd name="connsiteX5" fmla="*/ 3972489 w 3972489"/>
              <a:gd name="connsiteY5" fmla="*/ 4376247 h 4894355"/>
              <a:gd name="connsiteX6" fmla="*/ 3820739 w 3972489"/>
              <a:gd name="connsiteY6" fmla="*/ 4742605 h 4894355"/>
              <a:gd name="connsiteX7" fmla="*/ 3454381 w 3972489"/>
              <a:gd name="connsiteY7" fmla="*/ 4894355 h 4894355"/>
              <a:gd name="connsiteX8" fmla="*/ 519813 w 3972489"/>
              <a:gd name="connsiteY8" fmla="*/ 4894355 h 4894355"/>
              <a:gd name="connsiteX9" fmla="*/ 153455 w 3972489"/>
              <a:gd name="connsiteY9" fmla="*/ 4742604 h 4894355"/>
              <a:gd name="connsiteX10" fmla="*/ 1705 w 3972489"/>
              <a:gd name="connsiteY10" fmla="*/ 4376246 h 4894355"/>
              <a:gd name="connsiteX11" fmla="*/ 12817 w 3972489"/>
              <a:gd name="connsiteY11" fmla="*/ 212820 h 4894355"/>
              <a:gd name="connsiteX0" fmla="*/ 12817 w 3972489"/>
              <a:gd name="connsiteY0" fmla="*/ 1 h 4681536"/>
              <a:gd name="connsiteX1" fmla="*/ 519814 w 3972489"/>
              <a:gd name="connsiteY1" fmla="*/ 0 h 4681536"/>
              <a:gd name="connsiteX2" fmla="*/ 3454381 w 3972489"/>
              <a:gd name="connsiteY2" fmla="*/ 0 h 4681536"/>
              <a:gd name="connsiteX3" fmla="*/ 3820739 w 3972489"/>
              <a:gd name="connsiteY3" fmla="*/ 151751 h 4681536"/>
              <a:gd name="connsiteX4" fmla="*/ 3972489 w 3972489"/>
              <a:gd name="connsiteY4" fmla="*/ 518109 h 4681536"/>
              <a:gd name="connsiteX5" fmla="*/ 3972489 w 3972489"/>
              <a:gd name="connsiteY5" fmla="*/ 4163428 h 4681536"/>
              <a:gd name="connsiteX6" fmla="*/ 3820739 w 3972489"/>
              <a:gd name="connsiteY6" fmla="*/ 4529786 h 4681536"/>
              <a:gd name="connsiteX7" fmla="*/ 3454381 w 3972489"/>
              <a:gd name="connsiteY7" fmla="*/ 4681536 h 4681536"/>
              <a:gd name="connsiteX8" fmla="*/ 519813 w 3972489"/>
              <a:gd name="connsiteY8" fmla="*/ 4681536 h 4681536"/>
              <a:gd name="connsiteX9" fmla="*/ 153455 w 3972489"/>
              <a:gd name="connsiteY9" fmla="*/ 4529785 h 4681536"/>
              <a:gd name="connsiteX10" fmla="*/ 1705 w 3972489"/>
              <a:gd name="connsiteY10" fmla="*/ 4163427 h 4681536"/>
              <a:gd name="connsiteX11" fmla="*/ 12817 w 3972489"/>
              <a:gd name="connsiteY11" fmla="*/ 1 h 4681536"/>
              <a:gd name="connsiteX0" fmla="*/ 519814 w 4479486"/>
              <a:gd name="connsiteY0" fmla="*/ 1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19814 w 4479486"/>
              <a:gd name="connsiteY11" fmla="*/ 1 h 4681536"/>
              <a:gd name="connsiteX0" fmla="*/ 591822 w 4479486"/>
              <a:gd name="connsiteY0" fmla="*/ 0 h 4681536"/>
              <a:gd name="connsiteX1" fmla="*/ 519814 w 4479486"/>
              <a:gd name="connsiteY1" fmla="*/ 0 h 4681536"/>
              <a:gd name="connsiteX2" fmla="*/ 3961378 w 4479486"/>
              <a:gd name="connsiteY2" fmla="*/ 0 h 4681536"/>
              <a:gd name="connsiteX3" fmla="*/ 4327736 w 4479486"/>
              <a:gd name="connsiteY3" fmla="*/ 151751 h 4681536"/>
              <a:gd name="connsiteX4" fmla="*/ 4479486 w 4479486"/>
              <a:gd name="connsiteY4" fmla="*/ 518109 h 4681536"/>
              <a:gd name="connsiteX5" fmla="*/ 4479486 w 4479486"/>
              <a:gd name="connsiteY5" fmla="*/ 4163428 h 4681536"/>
              <a:gd name="connsiteX6" fmla="*/ 4327736 w 4479486"/>
              <a:gd name="connsiteY6" fmla="*/ 4529786 h 4681536"/>
              <a:gd name="connsiteX7" fmla="*/ 3961378 w 4479486"/>
              <a:gd name="connsiteY7" fmla="*/ 4681536 h 4681536"/>
              <a:gd name="connsiteX8" fmla="*/ 1026810 w 4479486"/>
              <a:gd name="connsiteY8" fmla="*/ 4681536 h 4681536"/>
              <a:gd name="connsiteX9" fmla="*/ 660452 w 4479486"/>
              <a:gd name="connsiteY9" fmla="*/ 4529785 h 4681536"/>
              <a:gd name="connsiteX10" fmla="*/ 508702 w 4479486"/>
              <a:gd name="connsiteY10" fmla="*/ 4163427 h 4681536"/>
              <a:gd name="connsiteX11" fmla="*/ 591822 w 4479486"/>
              <a:gd name="connsiteY11" fmla="*/ 0 h 4681536"/>
              <a:gd name="connsiteX0" fmla="*/ 11112 w 3970784"/>
              <a:gd name="connsiteY0" fmla="*/ 0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 name="connsiteX11" fmla="*/ 11112 w 3970784"/>
              <a:gd name="connsiteY11" fmla="*/ 0 h 4681536"/>
              <a:gd name="connsiteX0" fmla="*/ 0 w 3970784"/>
              <a:gd name="connsiteY0" fmla="*/ 4163427 h 4681536"/>
              <a:gd name="connsiteX1" fmla="*/ 11112 w 3970784"/>
              <a:gd name="connsiteY1" fmla="*/ 0 h 4681536"/>
              <a:gd name="connsiteX2" fmla="*/ 3452676 w 3970784"/>
              <a:gd name="connsiteY2" fmla="*/ 0 h 4681536"/>
              <a:gd name="connsiteX3" fmla="*/ 3819034 w 3970784"/>
              <a:gd name="connsiteY3" fmla="*/ 151751 h 4681536"/>
              <a:gd name="connsiteX4" fmla="*/ 3970784 w 3970784"/>
              <a:gd name="connsiteY4" fmla="*/ 518109 h 4681536"/>
              <a:gd name="connsiteX5" fmla="*/ 3970784 w 3970784"/>
              <a:gd name="connsiteY5" fmla="*/ 4163428 h 4681536"/>
              <a:gd name="connsiteX6" fmla="*/ 3819034 w 3970784"/>
              <a:gd name="connsiteY6" fmla="*/ 4529786 h 4681536"/>
              <a:gd name="connsiteX7" fmla="*/ 3452676 w 3970784"/>
              <a:gd name="connsiteY7" fmla="*/ 4681536 h 4681536"/>
              <a:gd name="connsiteX8" fmla="*/ 518108 w 3970784"/>
              <a:gd name="connsiteY8" fmla="*/ 4681536 h 4681536"/>
              <a:gd name="connsiteX9" fmla="*/ 151750 w 3970784"/>
              <a:gd name="connsiteY9" fmla="*/ 4529785 h 4681536"/>
              <a:gd name="connsiteX10" fmla="*/ 0 w 3970784"/>
              <a:gd name="connsiteY10" fmla="*/ 4163427 h 46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0784" h="4681536">
                <a:moveTo>
                  <a:pt x="0" y="4163427"/>
                </a:moveTo>
                <a:lnTo>
                  <a:pt x="11112" y="0"/>
                </a:lnTo>
                <a:lnTo>
                  <a:pt x="3452676" y="0"/>
                </a:lnTo>
                <a:cubicBezTo>
                  <a:pt x="3590087" y="0"/>
                  <a:pt x="3721870" y="54587"/>
                  <a:pt x="3819034" y="151751"/>
                </a:cubicBezTo>
                <a:cubicBezTo>
                  <a:pt x="3916198" y="248915"/>
                  <a:pt x="3970784" y="380698"/>
                  <a:pt x="3970784" y="518109"/>
                </a:cubicBezTo>
                <a:lnTo>
                  <a:pt x="3970784" y="4163428"/>
                </a:lnTo>
                <a:cubicBezTo>
                  <a:pt x="3970784" y="4300839"/>
                  <a:pt x="3916198" y="4432622"/>
                  <a:pt x="3819034" y="4529786"/>
                </a:cubicBezTo>
                <a:cubicBezTo>
                  <a:pt x="3721870" y="4626950"/>
                  <a:pt x="3590087" y="4681536"/>
                  <a:pt x="3452676" y="4681536"/>
                </a:cubicBezTo>
                <a:lnTo>
                  <a:pt x="518108" y="4681536"/>
                </a:lnTo>
                <a:cubicBezTo>
                  <a:pt x="380697" y="4681536"/>
                  <a:pt x="248914" y="4626950"/>
                  <a:pt x="151750" y="4529785"/>
                </a:cubicBezTo>
                <a:cubicBezTo>
                  <a:pt x="54586" y="4432621"/>
                  <a:pt x="0" y="4300838"/>
                  <a:pt x="0" y="4163427"/>
                </a:cubicBezTo>
                <a:close/>
              </a:path>
            </a:pathLst>
          </a:custGeom>
          <a:ln w="19050">
            <a:solidFill>
              <a:schemeClr val="accent2"/>
            </a:solidFill>
          </a:ln>
        </p:spPr>
        <p:txBody>
          <a:bodyPr lIns="252000" tIns="252000" rIns="180000" bIns="180000"/>
          <a:lstStyle>
            <a:lvl1pPr>
              <a:defRPr sz="1400"/>
            </a:lvl1pPr>
            <a:lvl2pPr>
              <a:defRPr sz="1400"/>
            </a:lvl2pPr>
            <a:lvl3pPr marL="144000" indent="-144000">
              <a:defRPr sz="1400"/>
            </a:lvl3pPr>
            <a:lvl4pPr>
              <a:defRPr sz="1400"/>
            </a:lvl4pPr>
            <a:lvl5pPr>
              <a:defRPr sz="1400"/>
            </a:lvl5p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xmlns="" val="109568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7088" y="2636912"/>
            <a:ext cx="7848600" cy="792089"/>
          </a:xfrm>
        </p:spPr>
        <p:txBody>
          <a:bodyPr anchor="t"/>
          <a:lstStyle>
            <a:lvl1pPr algn="l">
              <a:defRPr sz="3000" b="0" cap="none" baseline="0">
                <a:solidFill>
                  <a:schemeClr val="accent5"/>
                </a:solidFill>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087" y="3429000"/>
            <a:ext cx="7848601" cy="576064"/>
          </a:xfrm>
        </p:spPr>
        <p:txBody>
          <a:bodyPr anchor="t"/>
          <a:lstStyle>
            <a:lvl1pPr marL="0" indent="0" algn="l">
              <a:lnSpc>
                <a:spcPct val="100000"/>
              </a:lnSpc>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texte 7"/>
          <p:cNvSpPr>
            <a:spLocks noGrp="1" noChangeAspect="1"/>
          </p:cNvSpPr>
          <p:nvPr>
            <p:ph type="body" sz="quarter" idx="10" hasCustomPrompt="1"/>
          </p:nvPr>
        </p:nvSpPr>
        <p:spPr>
          <a:xfrm>
            <a:off x="256376" y="2591030"/>
            <a:ext cx="450000" cy="450000"/>
          </a:xfrm>
          <a:custGeom>
            <a:avLst/>
            <a:gdLst>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1027278 w 1080000"/>
              <a:gd name="connsiteY7" fmla="*/ 1027278 h 1080000"/>
              <a:gd name="connsiteX8" fmla="*/ 899996 w 1080000"/>
              <a:gd name="connsiteY8" fmla="*/ 1080000 h 1080000"/>
              <a:gd name="connsiteX9" fmla="*/ 180004 w 1080000"/>
              <a:gd name="connsiteY9" fmla="*/ 1080000 h 1080000"/>
              <a:gd name="connsiteX10" fmla="*/ 52722 w 1080000"/>
              <a:gd name="connsiteY10" fmla="*/ 1027278 h 1080000"/>
              <a:gd name="connsiteX11" fmla="*/ 0 w 1080000"/>
              <a:gd name="connsiteY11" fmla="*/ 899996 h 1080000"/>
              <a:gd name="connsiteX12" fmla="*/ 0 w 1080000"/>
              <a:gd name="connsiteY12" fmla="*/ 180004 h 1080000"/>
              <a:gd name="connsiteX0" fmla="*/ 0 w 1080000"/>
              <a:gd name="connsiteY0" fmla="*/ 180004 h 1080000"/>
              <a:gd name="connsiteX1" fmla="*/ 52722 w 1080000"/>
              <a:gd name="connsiteY1" fmla="*/ 52722 h 1080000"/>
              <a:gd name="connsiteX2" fmla="*/ 180004 w 1080000"/>
              <a:gd name="connsiteY2" fmla="*/ 0 h 1080000"/>
              <a:gd name="connsiteX3" fmla="*/ 899996 w 1080000"/>
              <a:gd name="connsiteY3" fmla="*/ 0 h 1080000"/>
              <a:gd name="connsiteX4" fmla="*/ 1027278 w 1080000"/>
              <a:gd name="connsiteY4" fmla="*/ 52722 h 1080000"/>
              <a:gd name="connsiteX5" fmla="*/ 1080000 w 1080000"/>
              <a:gd name="connsiteY5" fmla="*/ 180004 h 1080000"/>
              <a:gd name="connsiteX6" fmla="*/ 1080000 w 1080000"/>
              <a:gd name="connsiteY6" fmla="*/ 899996 h 1080000"/>
              <a:gd name="connsiteX7" fmla="*/ 899996 w 1080000"/>
              <a:gd name="connsiteY7" fmla="*/ 1080000 h 1080000"/>
              <a:gd name="connsiteX8" fmla="*/ 180004 w 1080000"/>
              <a:gd name="connsiteY8" fmla="*/ 1080000 h 1080000"/>
              <a:gd name="connsiteX9" fmla="*/ 52722 w 1080000"/>
              <a:gd name="connsiteY9" fmla="*/ 1027278 h 1080000"/>
              <a:gd name="connsiteX10" fmla="*/ 0 w 1080000"/>
              <a:gd name="connsiteY10" fmla="*/ 899996 h 1080000"/>
              <a:gd name="connsiteX11" fmla="*/ 0 w 1080000"/>
              <a:gd name="connsiteY11" fmla="*/ 180004 h 1080000"/>
              <a:gd name="connsiteX0" fmla="*/ 0 w 1158607"/>
              <a:gd name="connsiteY0" fmla="*/ 180004 h 1080120"/>
              <a:gd name="connsiteX1" fmla="*/ 52722 w 1158607"/>
              <a:gd name="connsiteY1" fmla="*/ 52722 h 1080120"/>
              <a:gd name="connsiteX2" fmla="*/ 180004 w 1158607"/>
              <a:gd name="connsiteY2" fmla="*/ 0 h 1080120"/>
              <a:gd name="connsiteX3" fmla="*/ 899996 w 1158607"/>
              <a:gd name="connsiteY3" fmla="*/ 0 h 1080120"/>
              <a:gd name="connsiteX4" fmla="*/ 1027278 w 1158607"/>
              <a:gd name="connsiteY4" fmla="*/ 52722 h 1080120"/>
              <a:gd name="connsiteX5" fmla="*/ 1080000 w 1158607"/>
              <a:gd name="connsiteY5" fmla="*/ 180004 h 1080120"/>
              <a:gd name="connsiteX6" fmla="*/ 1080000 w 1158607"/>
              <a:gd name="connsiteY6" fmla="*/ 899996 h 1080120"/>
              <a:gd name="connsiteX7" fmla="*/ 1008608 w 1158607"/>
              <a:gd name="connsiteY7" fmla="*/ 1080120 h 1080120"/>
              <a:gd name="connsiteX8" fmla="*/ 180004 w 1158607"/>
              <a:gd name="connsiteY8" fmla="*/ 1080000 h 1080120"/>
              <a:gd name="connsiteX9" fmla="*/ 52722 w 1158607"/>
              <a:gd name="connsiteY9" fmla="*/ 1027278 h 1080120"/>
              <a:gd name="connsiteX10" fmla="*/ 0 w 1158607"/>
              <a:gd name="connsiteY10" fmla="*/ 899996 h 1080120"/>
              <a:gd name="connsiteX11" fmla="*/ 0 w 1158607"/>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0120"/>
              <a:gd name="connsiteX1" fmla="*/ 52722 w 1080000"/>
              <a:gd name="connsiteY1" fmla="*/ 52722 h 1080120"/>
              <a:gd name="connsiteX2" fmla="*/ 180004 w 1080000"/>
              <a:gd name="connsiteY2" fmla="*/ 0 h 1080120"/>
              <a:gd name="connsiteX3" fmla="*/ 899996 w 1080000"/>
              <a:gd name="connsiteY3" fmla="*/ 0 h 1080120"/>
              <a:gd name="connsiteX4" fmla="*/ 1027278 w 1080000"/>
              <a:gd name="connsiteY4" fmla="*/ 52722 h 1080120"/>
              <a:gd name="connsiteX5" fmla="*/ 1080000 w 1080000"/>
              <a:gd name="connsiteY5" fmla="*/ 180004 h 1080120"/>
              <a:gd name="connsiteX6" fmla="*/ 1080000 w 1080000"/>
              <a:gd name="connsiteY6" fmla="*/ 899996 h 1080120"/>
              <a:gd name="connsiteX7" fmla="*/ 1008608 w 1080000"/>
              <a:gd name="connsiteY7" fmla="*/ 1080120 h 1080120"/>
              <a:gd name="connsiteX8" fmla="*/ 180004 w 1080000"/>
              <a:gd name="connsiteY8" fmla="*/ 1080000 h 1080120"/>
              <a:gd name="connsiteX9" fmla="*/ 52722 w 1080000"/>
              <a:gd name="connsiteY9" fmla="*/ 1027278 h 1080120"/>
              <a:gd name="connsiteX10" fmla="*/ 0 w 1080000"/>
              <a:gd name="connsiteY10" fmla="*/ 899996 h 1080120"/>
              <a:gd name="connsiteX11" fmla="*/ 0 w 1080000"/>
              <a:gd name="connsiteY11" fmla="*/ 180004 h 1080120"/>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8807"/>
              <a:gd name="connsiteX1" fmla="*/ 52722 w 1080000"/>
              <a:gd name="connsiteY1" fmla="*/ 52722 h 1088807"/>
              <a:gd name="connsiteX2" fmla="*/ 180004 w 1080000"/>
              <a:gd name="connsiteY2" fmla="*/ 0 h 1088807"/>
              <a:gd name="connsiteX3" fmla="*/ 899996 w 1080000"/>
              <a:gd name="connsiteY3" fmla="*/ 0 h 1088807"/>
              <a:gd name="connsiteX4" fmla="*/ 1027278 w 1080000"/>
              <a:gd name="connsiteY4" fmla="*/ 52722 h 1088807"/>
              <a:gd name="connsiteX5" fmla="*/ 1080000 w 1080000"/>
              <a:gd name="connsiteY5" fmla="*/ 180004 h 1088807"/>
              <a:gd name="connsiteX6" fmla="*/ 1080000 w 1080000"/>
              <a:gd name="connsiteY6" fmla="*/ 899996 h 1088807"/>
              <a:gd name="connsiteX7" fmla="*/ 1008608 w 1080000"/>
              <a:gd name="connsiteY7" fmla="*/ 1080120 h 1088807"/>
              <a:gd name="connsiteX8" fmla="*/ 180004 w 1080000"/>
              <a:gd name="connsiteY8" fmla="*/ 1080000 h 1088807"/>
              <a:gd name="connsiteX9" fmla="*/ 52722 w 1080000"/>
              <a:gd name="connsiteY9" fmla="*/ 1027278 h 1088807"/>
              <a:gd name="connsiteX10" fmla="*/ 0 w 1080000"/>
              <a:gd name="connsiteY10" fmla="*/ 899996 h 1088807"/>
              <a:gd name="connsiteX11" fmla="*/ 0 w 1080000"/>
              <a:gd name="connsiteY11" fmla="*/ 180004 h 1088807"/>
              <a:gd name="connsiteX0" fmla="*/ 0 w 1080000"/>
              <a:gd name="connsiteY0" fmla="*/ 180004 h 1089260"/>
              <a:gd name="connsiteX1" fmla="*/ 52722 w 1080000"/>
              <a:gd name="connsiteY1" fmla="*/ 52722 h 1089260"/>
              <a:gd name="connsiteX2" fmla="*/ 180004 w 1080000"/>
              <a:gd name="connsiteY2" fmla="*/ 0 h 1089260"/>
              <a:gd name="connsiteX3" fmla="*/ 899996 w 1080000"/>
              <a:gd name="connsiteY3" fmla="*/ 0 h 1089260"/>
              <a:gd name="connsiteX4" fmla="*/ 1027278 w 1080000"/>
              <a:gd name="connsiteY4" fmla="*/ 52722 h 1089260"/>
              <a:gd name="connsiteX5" fmla="*/ 1080000 w 1080000"/>
              <a:gd name="connsiteY5" fmla="*/ 180004 h 1089260"/>
              <a:gd name="connsiteX6" fmla="*/ 1080000 w 1080000"/>
              <a:gd name="connsiteY6" fmla="*/ 899996 h 1089260"/>
              <a:gd name="connsiteX7" fmla="*/ 1008608 w 1080000"/>
              <a:gd name="connsiteY7" fmla="*/ 1080120 h 1089260"/>
              <a:gd name="connsiteX8" fmla="*/ 180004 w 1080000"/>
              <a:gd name="connsiteY8" fmla="*/ 1080000 h 1089260"/>
              <a:gd name="connsiteX9" fmla="*/ 52722 w 1080000"/>
              <a:gd name="connsiteY9" fmla="*/ 1027278 h 1089260"/>
              <a:gd name="connsiteX10" fmla="*/ 0 w 1080000"/>
              <a:gd name="connsiteY10" fmla="*/ 899996 h 1089260"/>
              <a:gd name="connsiteX11" fmla="*/ 0 w 1080000"/>
              <a:gd name="connsiteY11" fmla="*/ 180004 h 1089260"/>
              <a:gd name="connsiteX0" fmla="*/ 0 w 1080650"/>
              <a:gd name="connsiteY0" fmla="*/ 180004 h 1089259"/>
              <a:gd name="connsiteX1" fmla="*/ 52722 w 1080650"/>
              <a:gd name="connsiteY1" fmla="*/ 52722 h 1089259"/>
              <a:gd name="connsiteX2" fmla="*/ 180004 w 1080650"/>
              <a:gd name="connsiteY2" fmla="*/ 0 h 1089259"/>
              <a:gd name="connsiteX3" fmla="*/ 899996 w 1080650"/>
              <a:gd name="connsiteY3" fmla="*/ 0 h 1089259"/>
              <a:gd name="connsiteX4" fmla="*/ 1027278 w 1080650"/>
              <a:gd name="connsiteY4" fmla="*/ 52722 h 1089259"/>
              <a:gd name="connsiteX5" fmla="*/ 1080000 w 1080650"/>
              <a:gd name="connsiteY5" fmla="*/ 180004 h 1089259"/>
              <a:gd name="connsiteX6" fmla="*/ 1080000 w 1080650"/>
              <a:gd name="connsiteY6" fmla="*/ 899996 h 1089259"/>
              <a:gd name="connsiteX7" fmla="*/ 1080616 w 1080650"/>
              <a:gd name="connsiteY7" fmla="*/ 1080119 h 1089259"/>
              <a:gd name="connsiteX8" fmla="*/ 180004 w 1080650"/>
              <a:gd name="connsiteY8" fmla="*/ 1080000 h 1089259"/>
              <a:gd name="connsiteX9" fmla="*/ 52722 w 1080650"/>
              <a:gd name="connsiteY9" fmla="*/ 1027278 h 1089259"/>
              <a:gd name="connsiteX10" fmla="*/ 0 w 1080650"/>
              <a:gd name="connsiteY10" fmla="*/ 899996 h 1089259"/>
              <a:gd name="connsiteX11" fmla="*/ 0 w 1080650"/>
              <a:gd name="connsiteY11" fmla="*/ 180004 h 1089259"/>
              <a:gd name="connsiteX0" fmla="*/ 0 w 1080650"/>
              <a:gd name="connsiteY0" fmla="*/ 180004 h 1089260"/>
              <a:gd name="connsiteX1" fmla="*/ 52722 w 1080650"/>
              <a:gd name="connsiteY1" fmla="*/ 52722 h 1089260"/>
              <a:gd name="connsiteX2" fmla="*/ 180004 w 1080650"/>
              <a:gd name="connsiteY2" fmla="*/ 0 h 1089260"/>
              <a:gd name="connsiteX3" fmla="*/ 899996 w 1080650"/>
              <a:gd name="connsiteY3" fmla="*/ 0 h 1089260"/>
              <a:gd name="connsiteX4" fmla="*/ 1027278 w 1080650"/>
              <a:gd name="connsiteY4" fmla="*/ 52722 h 1089260"/>
              <a:gd name="connsiteX5" fmla="*/ 1080000 w 1080650"/>
              <a:gd name="connsiteY5" fmla="*/ 180004 h 1089260"/>
              <a:gd name="connsiteX6" fmla="*/ 1080000 w 1080650"/>
              <a:gd name="connsiteY6" fmla="*/ 899996 h 1089260"/>
              <a:gd name="connsiteX7" fmla="*/ 1080616 w 1080650"/>
              <a:gd name="connsiteY7" fmla="*/ 1080120 h 1089260"/>
              <a:gd name="connsiteX8" fmla="*/ 180004 w 1080650"/>
              <a:gd name="connsiteY8" fmla="*/ 1080000 h 1089260"/>
              <a:gd name="connsiteX9" fmla="*/ 52722 w 1080650"/>
              <a:gd name="connsiteY9" fmla="*/ 1027278 h 1089260"/>
              <a:gd name="connsiteX10" fmla="*/ 0 w 1080650"/>
              <a:gd name="connsiteY10" fmla="*/ 899996 h 1089260"/>
              <a:gd name="connsiteX11" fmla="*/ 0 w 1080650"/>
              <a:gd name="connsiteY11" fmla="*/ 180004 h 1089260"/>
              <a:gd name="connsiteX0" fmla="*/ 0 w 1080616"/>
              <a:gd name="connsiteY0" fmla="*/ 180004 h 1089260"/>
              <a:gd name="connsiteX1" fmla="*/ 52722 w 1080616"/>
              <a:gd name="connsiteY1" fmla="*/ 52722 h 1089260"/>
              <a:gd name="connsiteX2" fmla="*/ 180004 w 1080616"/>
              <a:gd name="connsiteY2" fmla="*/ 0 h 1089260"/>
              <a:gd name="connsiteX3" fmla="*/ 899996 w 1080616"/>
              <a:gd name="connsiteY3" fmla="*/ 0 h 1089260"/>
              <a:gd name="connsiteX4" fmla="*/ 1027278 w 1080616"/>
              <a:gd name="connsiteY4" fmla="*/ 52722 h 1089260"/>
              <a:gd name="connsiteX5" fmla="*/ 1080000 w 1080616"/>
              <a:gd name="connsiteY5" fmla="*/ 180004 h 1089260"/>
              <a:gd name="connsiteX6" fmla="*/ 1080616 w 1080616"/>
              <a:gd name="connsiteY6" fmla="*/ 1080120 h 1089260"/>
              <a:gd name="connsiteX7" fmla="*/ 180004 w 1080616"/>
              <a:gd name="connsiteY7" fmla="*/ 1080000 h 1089260"/>
              <a:gd name="connsiteX8" fmla="*/ 52722 w 1080616"/>
              <a:gd name="connsiteY8" fmla="*/ 1027278 h 1089260"/>
              <a:gd name="connsiteX9" fmla="*/ 0 w 1080616"/>
              <a:gd name="connsiteY9" fmla="*/ 899996 h 1089260"/>
              <a:gd name="connsiteX10" fmla="*/ 0 w 1080616"/>
              <a:gd name="connsiteY10" fmla="*/ 180004 h 10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16" h="1089260">
                <a:moveTo>
                  <a:pt x="0" y="180004"/>
                </a:moveTo>
                <a:cubicBezTo>
                  <a:pt x="0" y="132264"/>
                  <a:pt x="18965" y="86479"/>
                  <a:pt x="52722" y="52722"/>
                </a:cubicBezTo>
                <a:cubicBezTo>
                  <a:pt x="86479" y="18965"/>
                  <a:pt x="132264" y="0"/>
                  <a:pt x="180004" y="0"/>
                </a:cubicBezTo>
                <a:lnTo>
                  <a:pt x="899996" y="0"/>
                </a:lnTo>
                <a:cubicBezTo>
                  <a:pt x="947736" y="0"/>
                  <a:pt x="993521" y="18965"/>
                  <a:pt x="1027278" y="52722"/>
                </a:cubicBezTo>
                <a:cubicBezTo>
                  <a:pt x="1061035" y="86479"/>
                  <a:pt x="1080000" y="132264"/>
                  <a:pt x="1080000" y="180004"/>
                </a:cubicBezTo>
                <a:cubicBezTo>
                  <a:pt x="1080205" y="480043"/>
                  <a:pt x="1080411" y="780081"/>
                  <a:pt x="1080616" y="1080120"/>
                </a:cubicBezTo>
                <a:cubicBezTo>
                  <a:pt x="1080582" y="1089260"/>
                  <a:pt x="339318" y="1088807"/>
                  <a:pt x="180004" y="1080000"/>
                </a:cubicBezTo>
                <a:cubicBezTo>
                  <a:pt x="132264" y="1080000"/>
                  <a:pt x="86479" y="1061035"/>
                  <a:pt x="52722" y="1027278"/>
                </a:cubicBezTo>
                <a:cubicBezTo>
                  <a:pt x="18965" y="993521"/>
                  <a:pt x="0" y="947736"/>
                  <a:pt x="0" y="899996"/>
                </a:cubicBezTo>
                <a:lnTo>
                  <a:pt x="0" y="180004"/>
                </a:lnTo>
                <a:close/>
              </a:path>
            </a:pathLst>
          </a:custGeom>
          <a:solidFill>
            <a:schemeClr val="accent5"/>
          </a:solidFill>
        </p:spPr>
        <p:txBody>
          <a:bodyPr anchor="ctr"/>
          <a:lstStyle>
            <a:lvl1pPr marL="0" indent="0" algn="ctr">
              <a:spcBef>
                <a:spcPts val="0"/>
              </a:spcBef>
              <a:buFontTx/>
              <a:buNone/>
              <a:defRPr sz="2400">
                <a:solidFill>
                  <a:schemeClr val="bg1"/>
                </a:solidFill>
              </a:defRPr>
            </a:lvl1pPr>
            <a:lvl2pPr marL="0" indent="0" algn="r">
              <a:spcBef>
                <a:spcPts val="0"/>
              </a:spcBef>
              <a:buFontTx/>
              <a:buNone/>
              <a:defRPr sz="1400">
                <a:solidFill>
                  <a:schemeClr val="bg1"/>
                </a:solidFill>
              </a:defRPr>
            </a:lvl2pPr>
            <a:lvl3pPr marL="0" indent="0" algn="r">
              <a:spcBef>
                <a:spcPts val="0"/>
              </a:spcBef>
              <a:buFontTx/>
              <a:buNone/>
              <a:defRPr sz="1400">
                <a:solidFill>
                  <a:schemeClr val="bg1"/>
                </a:solidFill>
              </a:defRPr>
            </a:lvl3pPr>
            <a:lvl4pPr marL="0" indent="0" algn="r">
              <a:spcBef>
                <a:spcPts val="0"/>
              </a:spcBef>
              <a:buFontTx/>
              <a:buNone/>
              <a:defRPr sz="1400">
                <a:solidFill>
                  <a:schemeClr val="bg1"/>
                </a:solidFill>
              </a:defRPr>
            </a:lvl4pPr>
            <a:lvl5pPr marL="0" indent="0" algn="r">
              <a:spcBef>
                <a:spcPts val="0"/>
              </a:spcBef>
              <a:buFontTx/>
              <a:buNone/>
              <a:defRPr sz="1400">
                <a:solidFill>
                  <a:schemeClr val="bg1"/>
                </a:solidFill>
              </a:defRPr>
            </a:lvl5pPr>
          </a:lstStyle>
          <a:p>
            <a:pPr lvl="0"/>
            <a:r>
              <a:rPr lang="fr-FR" smtClean="0"/>
              <a:t>N°</a:t>
            </a:r>
          </a:p>
        </p:txBody>
      </p:sp>
    </p:spTree>
    <p:extLst>
      <p:ext uri="{BB962C8B-B14F-4D97-AF65-F5344CB8AC3E}">
        <p14:creationId xmlns:p14="http://schemas.microsoft.com/office/powerpoint/2010/main" xmlns="" val="14346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lôture">
    <p:bg>
      <p:bgPr>
        <a:solidFill>
          <a:schemeClr val="bg1"/>
        </a:solidFill>
        <a:effectLst/>
      </p:bgPr>
    </p:bg>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3227388" y="4468813"/>
            <a:ext cx="2695575" cy="276225"/>
          </a:xfrm>
          <a:prstGeom prst="rect">
            <a:avLst/>
          </a:prstGeom>
          <a:noFill/>
          <a:ln>
            <a:noFill/>
          </a:ln>
          <a:extLst>
            <a:ext uri="{909E8E84-426E-40DD-AFC4-6F175D3DCCD1}"/>
            <a:ext uri="{91240B29-F687-4F45-9708-019B960494DF}"/>
          </a:extLst>
        </p:spPr>
        <p:txBody>
          <a:bodyPr wrap="none" lIns="36000" tIns="0" rIns="3600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mtClean="0">
                <a:solidFill>
                  <a:schemeClr val="accent1"/>
                </a:solidFill>
                <a:latin typeface="Calibri" panose="020F0502020204030204" pitchFamily="34" charset="0"/>
              </a:rPr>
              <a:t>Retrouvez-nous sur Internet</a:t>
            </a:r>
          </a:p>
        </p:txBody>
      </p:sp>
      <p:sp>
        <p:nvSpPr>
          <p:cNvPr id="3" name="ZoneTexte 2"/>
          <p:cNvSpPr txBox="1">
            <a:spLocks noChangeArrowheads="1"/>
          </p:cNvSpPr>
          <p:nvPr userDrawn="1"/>
        </p:nvSpPr>
        <p:spPr bwMode="auto">
          <a:xfrm>
            <a:off x="2051050" y="5692775"/>
            <a:ext cx="619125" cy="184150"/>
          </a:xfrm>
          <a:prstGeom prst="rect">
            <a:avLst/>
          </a:prstGeom>
          <a:noFill/>
          <a:ln>
            <a:noFill/>
          </a:ln>
          <a:extLst>
            <a:ext uri="{909E8E84-426E-40DD-AFC4-6F175D3DCCD1}"/>
            <a:ext uri="{91240B29-F687-4F45-9708-019B960494DF}"/>
          </a:extLst>
        </p:spPr>
        <p:txBody>
          <a:bodyPr wrap="none" lIns="36000" tIns="0" rIns="3600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200" smtClean="0">
                <a:latin typeface="Calibri" panose="020F0502020204030204" pitchFamily="34" charset="0"/>
              </a:rPr>
              <a:t>enedis.fr</a:t>
            </a:r>
          </a:p>
        </p:txBody>
      </p:sp>
      <p:sp>
        <p:nvSpPr>
          <p:cNvPr id="4" name="ZoneTexte 3"/>
          <p:cNvSpPr txBox="1">
            <a:spLocks noChangeArrowheads="1"/>
          </p:cNvSpPr>
          <p:nvPr userDrawn="1"/>
        </p:nvSpPr>
        <p:spPr bwMode="auto">
          <a:xfrm>
            <a:off x="3333750" y="5692775"/>
            <a:ext cx="944563" cy="184150"/>
          </a:xfrm>
          <a:prstGeom prst="rect">
            <a:avLst/>
          </a:prstGeom>
          <a:noFill/>
          <a:ln>
            <a:noFill/>
          </a:ln>
          <a:extLst>
            <a:ext uri="{909E8E84-426E-40DD-AFC4-6F175D3DCCD1}"/>
            <a:ext uri="{91240B29-F687-4F45-9708-019B960494DF}"/>
          </a:extLst>
        </p:spPr>
        <p:txBody>
          <a:bodyPr wrap="none" lIns="36000" tIns="0" rIns="3600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200" smtClean="0">
                <a:latin typeface="Calibri" panose="020F0502020204030204" pitchFamily="34" charset="0"/>
              </a:rPr>
              <a:t>enedis.officiel</a:t>
            </a:r>
          </a:p>
        </p:txBody>
      </p:sp>
      <p:sp>
        <p:nvSpPr>
          <p:cNvPr id="5" name="ZoneTexte 4"/>
          <p:cNvSpPr txBox="1">
            <a:spLocks noChangeArrowheads="1"/>
          </p:cNvSpPr>
          <p:nvPr userDrawn="1"/>
        </p:nvSpPr>
        <p:spPr bwMode="auto">
          <a:xfrm>
            <a:off x="4941888" y="5692775"/>
            <a:ext cx="622300" cy="184150"/>
          </a:xfrm>
          <a:prstGeom prst="rect">
            <a:avLst/>
          </a:prstGeom>
          <a:noFill/>
          <a:ln>
            <a:noFill/>
          </a:ln>
          <a:extLst>
            <a:ext uri="{909E8E84-426E-40DD-AFC4-6F175D3DCCD1}"/>
            <a:ext uri="{91240B29-F687-4F45-9708-019B960494DF}"/>
          </a:extLst>
        </p:spPr>
        <p:txBody>
          <a:bodyPr wrap="none" lIns="36000" tIns="0" rIns="3600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200" smtClean="0">
                <a:latin typeface="Calibri" panose="020F0502020204030204" pitchFamily="34" charset="0"/>
              </a:rPr>
              <a:t>@enedis</a:t>
            </a:r>
          </a:p>
        </p:txBody>
      </p:sp>
      <p:sp>
        <p:nvSpPr>
          <p:cNvPr id="6" name="ZoneTexte 5"/>
          <p:cNvSpPr txBox="1">
            <a:spLocks noChangeArrowheads="1"/>
          </p:cNvSpPr>
          <p:nvPr userDrawn="1"/>
        </p:nvSpPr>
        <p:spPr bwMode="auto">
          <a:xfrm>
            <a:off x="6227763" y="5692775"/>
            <a:ext cx="942975" cy="184150"/>
          </a:xfrm>
          <a:prstGeom prst="rect">
            <a:avLst/>
          </a:prstGeom>
          <a:noFill/>
          <a:ln>
            <a:noFill/>
          </a:ln>
          <a:extLst>
            <a:ext uri="{909E8E84-426E-40DD-AFC4-6F175D3DCCD1}"/>
            <a:ext uri="{91240B29-F687-4F45-9708-019B960494DF}"/>
          </a:extLst>
        </p:spPr>
        <p:txBody>
          <a:bodyPr wrap="none" lIns="36000" tIns="0" rIns="3600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200" smtClean="0">
                <a:latin typeface="Calibri" panose="020F0502020204030204" pitchFamily="34" charset="0"/>
              </a:rPr>
              <a:t>enedis.officiel</a:t>
            </a:r>
          </a:p>
        </p:txBody>
      </p:sp>
      <p:sp>
        <p:nvSpPr>
          <p:cNvPr id="7" name="ZoneTexte 6"/>
          <p:cNvSpPr txBox="1">
            <a:spLocks noChangeArrowheads="1"/>
          </p:cNvSpPr>
          <p:nvPr userDrawn="1"/>
        </p:nvSpPr>
        <p:spPr bwMode="auto">
          <a:xfrm>
            <a:off x="1116013" y="6111875"/>
            <a:ext cx="6911975" cy="4540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200" smtClean="0">
                <a:solidFill>
                  <a:schemeClr val="accent1"/>
                </a:solidFill>
                <a:latin typeface="Calibri" panose="020F0502020204030204" pitchFamily="34" charset="0"/>
              </a:rPr>
              <a:t>Enedis – Agence collectivités, 16 quai des Marans  -  71 010 Mâcon CEDEX -  enedis.fr</a:t>
            </a:r>
          </a:p>
          <a:p>
            <a:pPr algn="ctr" eaLnBrk="1" hangingPunct="1">
              <a:spcBef>
                <a:spcPts val="200"/>
              </a:spcBef>
              <a:defRPr/>
            </a:pPr>
            <a:r>
              <a:rPr lang="fr-FR" altLang="fr-FR" sz="900" smtClean="0">
                <a:solidFill>
                  <a:schemeClr val="accent1"/>
                </a:solidFill>
                <a:latin typeface="Calibri" panose="020F0502020204030204" pitchFamily="34" charset="0"/>
              </a:rPr>
              <a:t>SA à directoire et à conseil de surveillance au capital de 270 037 000 euros   -   R.C.S. Nanterre 444 608 442</a:t>
            </a:r>
          </a:p>
        </p:txBody>
      </p:sp>
      <p:pic>
        <p:nvPicPr>
          <p:cNvPr id="8" name="Image 16" descr="facebook.png"/>
          <p:cNvPicPr>
            <a:picLocks noChangeAspect="1"/>
          </p:cNvPicPr>
          <p:nvPr userDrawn="1"/>
        </p:nvPicPr>
        <p:blipFill>
          <a:blip r:embed="rId2" cstate="print"/>
          <a:srcRect/>
          <a:stretch>
            <a:fillRect/>
          </a:stretch>
        </p:blipFill>
        <p:spPr bwMode="auto">
          <a:xfrm>
            <a:off x="3568700" y="5122863"/>
            <a:ext cx="458788" cy="460375"/>
          </a:xfrm>
          <a:prstGeom prst="rect">
            <a:avLst/>
          </a:prstGeom>
          <a:noFill/>
          <a:ln w="9525">
            <a:noFill/>
            <a:miter lim="800000"/>
            <a:headEnd/>
            <a:tailEnd/>
          </a:ln>
        </p:spPr>
      </p:pic>
      <p:pic>
        <p:nvPicPr>
          <p:cNvPr id="9" name="Image 17" descr="site.png"/>
          <p:cNvPicPr>
            <a:picLocks noChangeAspect="1"/>
          </p:cNvPicPr>
          <p:nvPr userDrawn="1"/>
        </p:nvPicPr>
        <p:blipFill>
          <a:blip r:embed="rId3" cstate="print"/>
          <a:srcRect/>
          <a:stretch>
            <a:fillRect/>
          </a:stretch>
        </p:blipFill>
        <p:spPr bwMode="auto">
          <a:xfrm>
            <a:off x="2124075" y="5116513"/>
            <a:ext cx="466725" cy="466725"/>
          </a:xfrm>
          <a:prstGeom prst="rect">
            <a:avLst/>
          </a:prstGeom>
          <a:noFill/>
          <a:ln w="9525">
            <a:noFill/>
            <a:miter lim="800000"/>
            <a:headEnd/>
            <a:tailEnd/>
          </a:ln>
        </p:spPr>
      </p:pic>
      <p:pic>
        <p:nvPicPr>
          <p:cNvPr id="10" name="Image 18" descr="twitter.png"/>
          <p:cNvPicPr>
            <a:picLocks noChangeAspect="1"/>
          </p:cNvPicPr>
          <p:nvPr userDrawn="1"/>
        </p:nvPicPr>
        <p:blipFill>
          <a:blip r:embed="rId4" cstate="print"/>
          <a:srcRect/>
          <a:stretch>
            <a:fillRect/>
          </a:stretch>
        </p:blipFill>
        <p:spPr bwMode="auto">
          <a:xfrm>
            <a:off x="5005388" y="5122863"/>
            <a:ext cx="460375" cy="460375"/>
          </a:xfrm>
          <a:prstGeom prst="rect">
            <a:avLst/>
          </a:prstGeom>
          <a:noFill/>
          <a:ln w="9525">
            <a:noFill/>
            <a:miter lim="800000"/>
            <a:headEnd/>
            <a:tailEnd/>
          </a:ln>
        </p:spPr>
      </p:pic>
      <p:pic>
        <p:nvPicPr>
          <p:cNvPr id="11" name="Image 19" descr="you tube.png"/>
          <p:cNvPicPr>
            <a:picLocks noChangeAspect="1"/>
          </p:cNvPicPr>
          <p:nvPr userDrawn="1"/>
        </p:nvPicPr>
        <p:blipFill>
          <a:blip r:embed="rId5" cstate="print"/>
          <a:srcRect/>
          <a:stretch>
            <a:fillRect/>
          </a:stretch>
        </p:blipFill>
        <p:spPr bwMode="auto">
          <a:xfrm>
            <a:off x="6443663" y="5122863"/>
            <a:ext cx="460375" cy="4603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Cliquez et modifiez le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8FF362-1C4E-6547-82F1-8B685505769B}" type="datetimeFigureOut">
              <a:rPr lang="fr-FR" smtClean="0"/>
              <a:pPr/>
              <a:t>20/03/2018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F8C3CCF-B267-B844-B61A-74E62BD2E83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FF362-1C4E-6547-82F1-8B685505769B}" type="datetimeFigureOut">
              <a:rPr lang="fr-FR" smtClean="0"/>
              <a:pPr/>
              <a:t>20/03/2018</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C3CCF-B267-B844-B61A-74E62BD2E837}" type="slidenum">
              <a:rPr lang="fr-FR" smtClean="0"/>
              <a:pPr/>
              <a:t>‹N°›</a:t>
            </a:fld>
            <a:endParaRPr lang="fr-FR"/>
          </a:p>
        </p:txBody>
      </p:sp>
    </p:spTree>
    <p:extLst>
      <p:ext uri="{BB962C8B-B14F-4D97-AF65-F5344CB8AC3E}">
        <p14:creationId xmlns:p14="http://schemas.microsoft.com/office/powerpoint/2010/main" xmlns="" val="1608063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mailto:nunodias@paenergie.fr"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1572" y="0"/>
            <a:ext cx="10297056" cy="6858000"/>
          </a:xfrm>
          <a:prstGeom prst="rect">
            <a:avLst/>
          </a:prstGeom>
        </p:spPr>
      </p:pic>
      <p:pic>
        <p:nvPicPr>
          <p:cNvPr id="5" name="Image 4"/>
          <p:cNvPicPr>
            <a:picLocks noChangeAspect="1"/>
          </p:cNvPicPr>
          <p:nvPr/>
        </p:nvPicPr>
        <p:blipFill>
          <a:blip r:embed="rId3">
            <a:alphaModFix amt="80000"/>
            <a:extLst>
              <a:ext uri="{28A0092B-C50C-407E-A947-70E740481C1C}">
                <a14:useLocalDpi xmlns:a14="http://schemas.microsoft.com/office/drawing/2010/main" xmlns="" val="0"/>
              </a:ext>
            </a:extLst>
          </a:blip>
          <a:stretch>
            <a:fillRect/>
          </a:stretch>
        </p:blipFill>
        <p:spPr>
          <a:xfrm>
            <a:off x="-1071572" y="-563649"/>
            <a:ext cx="10092004" cy="812047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15568" y="674686"/>
            <a:ext cx="1584452" cy="499302"/>
          </a:xfrm>
          <a:prstGeom prst="rect">
            <a:avLst/>
          </a:prstGeom>
        </p:spPr>
      </p:pic>
      <p:sp>
        <p:nvSpPr>
          <p:cNvPr id="7" name="ZoneTexte 6"/>
          <p:cNvSpPr txBox="1"/>
          <p:nvPr/>
        </p:nvSpPr>
        <p:spPr>
          <a:xfrm>
            <a:off x="-124221" y="2947663"/>
            <a:ext cx="9144653" cy="1384995"/>
          </a:xfrm>
          <a:prstGeom prst="rect">
            <a:avLst/>
          </a:prstGeom>
          <a:noFill/>
        </p:spPr>
        <p:txBody>
          <a:bodyPr wrap="square" rtlCol="0">
            <a:spAutoFit/>
          </a:bodyPr>
          <a:lstStyle/>
          <a:p>
            <a:r>
              <a:rPr lang="fr-FR" sz="3200" b="1" dirty="0" smtClean="0">
                <a:solidFill>
                  <a:srgbClr val="005EB8"/>
                </a:solidFill>
                <a:latin typeface="Ubuntu" charset="0"/>
                <a:ea typeface="Ubuntu" charset="0"/>
                <a:cs typeface="Ubuntu" charset="0"/>
              </a:rPr>
              <a:t> </a:t>
            </a:r>
            <a:r>
              <a:rPr lang="fr-FR" sz="3200" b="1" dirty="0" smtClean="0">
                <a:solidFill>
                  <a:srgbClr val="005EB8"/>
                </a:solidFill>
                <a:ea typeface="Ubuntu" charset="0"/>
                <a:cs typeface="Ubuntu" charset="0"/>
              </a:rPr>
              <a:t>La démarche de concertation locale</a:t>
            </a:r>
          </a:p>
          <a:p>
            <a:r>
              <a:rPr lang="fr-FR" sz="3200" b="1" dirty="0" smtClean="0">
                <a:solidFill>
                  <a:srgbClr val="005EB8"/>
                </a:solidFill>
                <a:ea typeface="Ubuntu" charset="0"/>
                <a:cs typeface="Ubuntu" charset="0"/>
              </a:rPr>
              <a:t>  autour </a:t>
            </a:r>
            <a:r>
              <a:rPr lang="fr-FR" sz="3200" b="1" dirty="0">
                <a:solidFill>
                  <a:srgbClr val="005EB8"/>
                </a:solidFill>
                <a:ea typeface="Ubuntu" charset="0"/>
                <a:cs typeface="Ubuntu" charset="0"/>
              </a:rPr>
              <a:t>de l’accompagnement au </a:t>
            </a:r>
            <a:r>
              <a:rPr lang="fr-FR" sz="3200" b="1" dirty="0" smtClean="0">
                <a:solidFill>
                  <a:srgbClr val="005EB8"/>
                </a:solidFill>
                <a:ea typeface="Ubuntu" charset="0"/>
                <a:cs typeface="Ubuntu" charset="0"/>
              </a:rPr>
              <a:t>déploiement</a:t>
            </a:r>
          </a:p>
          <a:p>
            <a:r>
              <a:rPr lang="fr-FR" sz="2000" dirty="0" smtClean="0">
                <a:solidFill>
                  <a:srgbClr val="005EB8"/>
                </a:solidFill>
                <a:ea typeface="Ubuntu" charset="0"/>
                <a:cs typeface="Ubuntu" charset="0"/>
              </a:rPr>
              <a:t>   Réunion de Suivi St Julien en Genevois</a:t>
            </a:r>
          </a:p>
        </p:txBody>
      </p:sp>
      <p:sp>
        <p:nvSpPr>
          <p:cNvPr id="2" name="ZoneTexte 1"/>
          <p:cNvSpPr txBox="1"/>
          <p:nvPr/>
        </p:nvSpPr>
        <p:spPr>
          <a:xfrm>
            <a:off x="6647936" y="6216134"/>
            <a:ext cx="2237948" cy="369332"/>
          </a:xfrm>
          <a:prstGeom prst="rect">
            <a:avLst/>
          </a:prstGeom>
          <a:noFill/>
        </p:spPr>
        <p:txBody>
          <a:bodyPr wrap="square" rtlCol="0">
            <a:spAutoFit/>
          </a:bodyPr>
          <a:lstStyle/>
          <a:p>
            <a:r>
              <a:rPr lang="fr-FR" b="1" dirty="0" smtClean="0">
                <a:solidFill>
                  <a:srgbClr val="005EB8"/>
                </a:solidFill>
                <a:ea typeface="Ubuntu" charset="0"/>
                <a:cs typeface="Ubuntu" charset="0"/>
              </a:rPr>
              <a:t>20 mars 2018</a:t>
            </a:r>
            <a:endParaRPr lang="fr-FR" dirty="0"/>
          </a:p>
        </p:txBody>
      </p:sp>
    </p:spTree>
    <p:extLst>
      <p:ext uri="{BB962C8B-B14F-4D97-AF65-F5344CB8AC3E}">
        <p14:creationId xmlns:p14="http://schemas.microsoft.com/office/powerpoint/2010/main" xmlns="" val="130876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369130" cy="626547"/>
          </a:xfrm>
        </p:spPr>
        <p:txBody>
          <a:bodyPr>
            <a:normAutofit fontScale="90000"/>
          </a:bodyPr>
          <a:lstStyle/>
          <a:p>
            <a:pPr algn="ctr"/>
            <a:r>
              <a:rPr lang="fr-FR" b="1" dirty="0" smtClean="0">
                <a:solidFill>
                  <a:srgbClr val="005EB8"/>
                </a:solidFill>
              </a:rPr>
              <a:t>Les actions Réalisées</a:t>
            </a:r>
            <a:endParaRPr lang="fr-FR" b="1" dirty="0">
              <a:solidFill>
                <a:srgbClr val="005EB8"/>
              </a:solidFill>
            </a:endParaRPr>
          </a:p>
        </p:txBody>
      </p:sp>
      <p:sp>
        <p:nvSpPr>
          <p:cNvPr id="3" name="Espace réservé du contenu 2"/>
          <p:cNvSpPr>
            <a:spLocks noGrp="1"/>
          </p:cNvSpPr>
          <p:nvPr>
            <p:ph idx="1"/>
          </p:nvPr>
        </p:nvSpPr>
        <p:spPr>
          <a:xfrm>
            <a:off x="615771" y="678399"/>
            <a:ext cx="7897164" cy="4548694"/>
          </a:xfrm>
        </p:spPr>
        <p:txBody>
          <a:bodyPr>
            <a:normAutofit/>
          </a:bodyPr>
          <a:lstStyle/>
          <a:p>
            <a:pPr marL="0" indent="0">
              <a:buNone/>
            </a:pPr>
            <a:endParaRPr lang="fr-FR" sz="1800" dirty="0" smtClean="0"/>
          </a:p>
          <a:p>
            <a:pPr marL="0" indent="0">
              <a:buNone/>
            </a:pPr>
            <a:r>
              <a:rPr lang="fr-FR" sz="1800" dirty="0"/>
              <a:t> </a:t>
            </a:r>
            <a:endParaRPr lang="fr-FR" sz="1800" dirty="0" smtClean="0"/>
          </a:p>
          <a:p>
            <a:pPr marL="0" indent="0">
              <a:buNone/>
            </a:pPr>
            <a:endParaRPr lang="fr-FR" sz="1800" dirty="0" smtClean="0"/>
          </a:p>
          <a:p>
            <a:pPr marL="0" indent="0">
              <a:buNone/>
            </a:pPr>
            <a:r>
              <a:rPr lang="fr-FR" sz="1800" dirty="0" smtClean="0"/>
              <a:t>Novembre 2017</a:t>
            </a:r>
          </a:p>
          <a:p>
            <a:r>
              <a:rPr lang="fr-FR" sz="1800" b="1" dirty="0" smtClean="0"/>
              <a:t> réunions / permanences information LINKY :  </a:t>
            </a:r>
          </a:p>
          <a:p>
            <a:pPr>
              <a:buNone/>
            </a:pPr>
            <a:r>
              <a:rPr lang="fr-FR" sz="1800" dirty="0" smtClean="0"/>
              <a:t>Commune de </a:t>
            </a:r>
            <a:r>
              <a:rPr lang="fr-FR" sz="1800" dirty="0" err="1" smtClean="0"/>
              <a:t>Valleiry</a:t>
            </a:r>
            <a:r>
              <a:rPr lang="fr-FR" sz="1800" dirty="0" smtClean="0"/>
              <a:t>  06/11 le soir, présence d’un élu, environ 25 personnes</a:t>
            </a:r>
          </a:p>
          <a:p>
            <a:pPr>
              <a:buNone/>
            </a:pPr>
            <a:r>
              <a:rPr lang="fr-FR" sz="1800" dirty="0" smtClean="0"/>
              <a:t>Commune de Collonges sous Salève 08/11 le soir , présence d’un élu de la commune et le maire de </a:t>
            </a:r>
            <a:r>
              <a:rPr lang="fr-FR" sz="1800" dirty="0" err="1" smtClean="0"/>
              <a:t>Feigères</a:t>
            </a:r>
            <a:r>
              <a:rPr lang="fr-FR" sz="1800" dirty="0" smtClean="0"/>
              <a:t>, environ 20 personnes</a:t>
            </a:r>
          </a:p>
          <a:p>
            <a:pPr>
              <a:buNone/>
            </a:pPr>
            <a:r>
              <a:rPr lang="fr-FR" sz="1800" dirty="0" err="1" smtClean="0"/>
              <a:t>Archamps</a:t>
            </a:r>
            <a:r>
              <a:rPr lang="fr-FR" sz="1800" dirty="0" smtClean="0"/>
              <a:t> siège de la </a:t>
            </a:r>
            <a:r>
              <a:rPr lang="fr-FR" sz="1800" dirty="0" err="1" smtClean="0"/>
              <a:t>com</a:t>
            </a:r>
            <a:r>
              <a:rPr lang="fr-FR" sz="1800" dirty="0" smtClean="0"/>
              <a:t> </a:t>
            </a:r>
            <a:r>
              <a:rPr lang="fr-FR" sz="1800" dirty="0" err="1" smtClean="0"/>
              <a:t>com</a:t>
            </a:r>
            <a:r>
              <a:rPr lang="fr-FR" sz="1800" dirty="0" smtClean="0"/>
              <a:t> du Genevois Vendredi 03 pendant midi, peu de visiteurs</a:t>
            </a:r>
          </a:p>
          <a:p>
            <a:pPr>
              <a:buNone/>
            </a:pPr>
            <a:r>
              <a:rPr lang="fr-FR" sz="1800" dirty="0" smtClean="0"/>
              <a:t>Commune St Julien  en Genevois Samedi 04/11 matin environ 30 personnes</a:t>
            </a:r>
            <a:endParaRPr lang="fr-FR" sz="1800" dirty="0" smtClean="0">
              <a:solidFill>
                <a:srgbClr val="005EB8"/>
              </a:solidFill>
            </a:endParaRPr>
          </a:p>
        </p:txBody>
      </p:sp>
    </p:spTree>
    <p:extLst>
      <p:ext uri="{BB962C8B-B14F-4D97-AF65-F5344CB8AC3E}">
        <p14:creationId xmlns:p14="http://schemas.microsoft.com/office/powerpoint/2010/main" xmlns="" val="4263060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8498" y="1452138"/>
            <a:ext cx="8412319" cy="3399948"/>
          </a:xfrm>
        </p:spPr>
        <p:txBody>
          <a:bodyPr>
            <a:noAutofit/>
          </a:bodyPr>
          <a:lstStyle/>
          <a:p>
            <a:pPr marL="0" indent="0">
              <a:buNone/>
            </a:pPr>
            <a:endParaRPr lang="fr-FR" sz="2400" u="sng" dirty="0" smtClean="0">
              <a:solidFill>
                <a:srgbClr val="005EB8"/>
              </a:solidFill>
            </a:endParaRPr>
          </a:p>
          <a:p>
            <a:pPr marL="285750" indent="-285750">
              <a:buFont typeface="Wingdings" panose="05000000000000000000" pitchFamily="2" charset="2"/>
              <a:buChar char="§"/>
            </a:pPr>
            <a:endParaRPr lang="fr-FR" sz="2400" dirty="0">
              <a:solidFill>
                <a:srgbClr val="005EB8"/>
              </a:solidFill>
            </a:endParaRPr>
          </a:p>
          <a:p>
            <a:pPr marL="285750" indent="-285750">
              <a:buFont typeface="Wingdings" panose="05000000000000000000" pitchFamily="2" charset="2"/>
              <a:buChar char="§"/>
            </a:pPr>
            <a:endParaRPr lang="fr-FR" sz="2400" dirty="0">
              <a:solidFill>
                <a:srgbClr val="005EB8"/>
              </a:solidFill>
            </a:endParaRPr>
          </a:p>
          <a:p>
            <a:pPr marL="285750" indent="-285750">
              <a:buFont typeface="Wingdings" panose="05000000000000000000" pitchFamily="2" charset="2"/>
              <a:buChar char="§"/>
            </a:pPr>
            <a:endParaRPr lang="fr-FR" sz="2400" dirty="0">
              <a:solidFill>
                <a:srgbClr val="005EB8"/>
              </a:solidFill>
            </a:endParaRPr>
          </a:p>
          <a:p>
            <a:endParaRPr lang="fr-FR" sz="1800" dirty="0"/>
          </a:p>
        </p:txBody>
      </p:sp>
      <p:sp>
        <p:nvSpPr>
          <p:cNvPr id="4" name="Titre 1"/>
          <p:cNvSpPr>
            <a:spLocks noGrp="1"/>
          </p:cNvSpPr>
          <p:nvPr>
            <p:ph type="title"/>
          </p:nvPr>
        </p:nvSpPr>
        <p:spPr>
          <a:xfrm>
            <a:off x="628650" y="365126"/>
            <a:ext cx="7886700" cy="562153"/>
          </a:xfrm>
        </p:spPr>
        <p:txBody>
          <a:bodyPr>
            <a:noAutofit/>
          </a:bodyPr>
          <a:lstStyle/>
          <a:p>
            <a:pPr algn="ctr"/>
            <a:r>
              <a:rPr lang="fr-FR" sz="4000" b="1" dirty="0" smtClean="0">
                <a:solidFill>
                  <a:srgbClr val="005EB8"/>
                </a:solidFill>
              </a:rPr>
              <a:t>Les actions communications </a:t>
            </a:r>
            <a:endParaRPr lang="fr-FR" sz="4000" b="1" dirty="0">
              <a:solidFill>
                <a:srgbClr val="005EB8"/>
              </a:solidFill>
            </a:endParaRPr>
          </a:p>
        </p:txBody>
      </p:sp>
      <p:pic>
        <p:nvPicPr>
          <p:cNvPr id="5" name="Image 4"/>
          <p:cNvPicPr>
            <a:picLocks noChangeAspect="1"/>
          </p:cNvPicPr>
          <p:nvPr/>
        </p:nvPicPr>
        <p:blipFill>
          <a:blip r:embed="rId3"/>
          <a:stretch>
            <a:fillRect/>
          </a:stretch>
        </p:blipFill>
        <p:spPr>
          <a:xfrm>
            <a:off x="1196857" y="1452138"/>
            <a:ext cx="6309412" cy="2963351"/>
          </a:xfrm>
          <a:prstGeom prst="rect">
            <a:avLst/>
          </a:prstGeom>
        </p:spPr>
      </p:pic>
      <p:sp>
        <p:nvSpPr>
          <p:cNvPr id="6" name="Rectangle 5"/>
          <p:cNvSpPr/>
          <p:nvPr/>
        </p:nvSpPr>
        <p:spPr>
          <a:xfrm>
            <a:off x="538498" y="5786651"/>
            <a:ext cx="7677453" cy="369332"/>
          </a:xfrm>
          <a:prstGeom prst="rect">
            <a:avLst/>
          </a:prstGeom>
        </p:spPr>
        <p:txBody>
          <a:bodyPr wrap="square">
            <a:spAutoFit/>
          </a:bodyPr>
          <a:lstStyle/>
          <a:p>
            <a:pPr marL="285750" indent="-285750"/>
            <a:r>
              <a:rPr lang="fr-FR" dirty="0" smtClean="0">
                <a:solidFill>
                  <a:srgbClr val="005EB8"/>
                </a:solidFill>
              </a:rPr>
              <a:t>Mai 2018 =&gt; Pose compteur </a:t>
            </a:r>
            <a:r>
              <a:rPr lang="fr-FR" dirty="0" err="1" smtClean="0">
                <a:solidFill>
                  <a:srgbClr val="005EB8"/>
                </a:solidFill>
              </a:rPr>
              <a:t>Linky</a:t>
            </a:r>
            <a:r>
              <a:rPr lang="fr-FR" dirty="0" smtClean="0">
                <a:solidFill>
                  <a:srgbClr val="005EB8"/>
                </a:solidFill>
              </a:rPr>
              <a:t> cabinet parlementaire Virginie </a:t>
            </a:r>
            <a:r>
              <a:rPr lang="fr-FR" dirty="0" err="1" smtClean="0">
                <a:solidFill>
                  <a:srgbClr val="005EB8"/>
                </a:solidFill>
              </a:rPr>
              <a:t>Dubby</a:t>
            </a:r>
            <a:r>
              <a:rPr lang="fr-FR" dirty="0" smtClean="0">
                <a:solidFill>
                  <a:srgbClr val="005EB8"/>
                </a:solidFill>
              </a:rPr>
              <a:t> Muller</a:t>
            </a:r>
          </a:p>
        </p:txBody>
      </p:sp>
      <p:sp>
        <p:nvSpPr>
          <p:cNvPr id="7" name="Titre 1"/>
          <p:cNvSpPr txBox="1">
            <a:spLocks/>
          </p:cNvSpPr>
          <p:nvPr/>
        </p:nvSpPr>
        <p:spPr>
          <a:xfrm>
            <a:off x="781050" y="889985"/>
            <a:ext cx="7886700" cy="56215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5EB8"/>
                </a:solidFill>
                <a:effectLst/>
                <a:uLnTx/>
                <a:uFillTx/>
                <a:latin typeface="+mj-lt"/>
                <a:ea typeface="+mj-ea"/>
                <a:cs typeface="+mj-cs"/>
              </a:rPr>
              <a:t>Plan media</a:t>
            </a:r>
            <a:endParaRPr kumimoji="0" lang="fr-FR" sz="3200" b="1" i="0" u="none" strike="noStrike" kern="1200" cap="none" spc="0" normalizeH="0" baseline="0" noProof="0" dirty="0">
              <a:ln>
                <a:noFill/>
              </a:ln>
              <a:solidFill>
                <a:srgbClr val="005EB8"/>
              </a:solidFill>
              <a:effectLst/>
              <a:uLnTx/>
              <a:uFillTx/>
              <a:latin typeface="+mj-lt"/>
              <a:ea typeface="+mj-ea"/>
              <a:cs typeface="+mj-cs"/>
            </a:endParaRPr>
          </a:p>
        </p:txBody>
      </p:sp>
      <p:sp>
        <p:nvSpPr>
          <p:cNvPr id="8" name="Titre 1"/>
          <p:cNvSpPr txBox="1">
            <a:spLocks/>
          </p:cNvSpPr>
          <p:nvPr/>
        </p:nvSpPr>
        <p:spPr>
          <a:xfrm>
            <a:off x="628650" y="5224498"/>
            <a:ext cx="7886700" cy="56215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5EB8"/>
                </a:solidFill>
                <a:effectLst/>
                <a:uLnTx/>
                <a:uFillTx/>
                <a:latin typeface="+mj-lt"/>
                <a:ea typeface="+mj-ea"/>
                <a:cs typeface="+mj-cs"/>
              </a:rPr>
              <a:t>Actions à venir</a:t>
            </a:r>
            <a:endParaRPr kumimoji="0" lang="fr-FR" sz="3200" b="1" i="0" u="none" strike="noStrike" kern="1200" cap="none" spc="0" normalizeH="0" baseline="0" noProof="0" dirty="0">
              <a:ln>
                <a:noFill/>
              </a:ln>
              <a:solidFill>
                <a:srgbClr val="005EB8"/>
              </a:solidFill>
              <a:effectLst/>
              <a:uLnTx/>
              <a:uFillTx/>
              <a:latin typeface="+mj-lt"/>
              <a:ea typeface="+mj-ea"/>
              <a:cs typeface="+mj-cs"/>
            </a:endParaRPr>
          </a:p>
        </p:txBody>
      </p:sp>
      <p:sp>
        <p:nvSpPr>
          <p:cNvPr id="9" name="Titre 1"/>
          <p:cNvSpPr txBox="1">
            <a:spLocks/>
          </p:cNvSpPr>
          <p:nvPr/>
        </p:nvSpPr>
        <p:spPr>
          <a:xfrm>
            <a:off x="538498" y="4571009"/>
            <a:ext cx="7886700" cy="56215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dirty="0">
              <a:ln>
                <a:noFill/>
              </a:ln>
              <a:solidFill>
                <a:srgbClr val="005EB8"/>
              </a:solidFill>
              <a:effectLst/>
              <a:uLnTx/>
              <a:uFillTx/>
              <a:latin typeface="+mj-lt"/>
              <a:ea typeface="+mj-ea"/>
              <a:cs typeface="+mj-cs"/>
            </a:endParaRPr>
          </a:p>
        </p:txBody>
      </p:sp>
      <p:graphicFrame>
        <p:nvGraphicFramePr>
          <p:cNvPr id="10" name="Objet 9"/>
          <p:cNvGraphicFramePr>
            <a:graphicFrameLocks noChangeAspect="1"/>
          </p:cNvGraphicFramePr>
          <p:nvPr/>
        </p:nvGraphicFramePr>
        <p:xfrm>
          <a:off x="1385248" y="4571009"/>
          <a:ext cx="914400" cy="771525"/>
        </p:xfrm>
        <a:graphic>
          <a:graphicData uri="http://schemas.openxmlformats.org/presentationml/2006/ole">
            <p:oleObj spid="_x0000_s3075" name="Objet d’environnement du Gestionnaire de liaisons" showAsIcon="1" r:id="rId4" imgW="914400" imgH="771480" progId="Package">
              <p:embed/>
            </p:oleObj>
          </a:graphicData>
        </a:graphic>
      </p:graphicFrame>
      <p:graphicFrame>
        <p:nvGraphicFramePr>
          <p:cNvPr id="11" name="Objet 10"/>
          <p:cNvGraphicFramePr>
            <a:graphicFrameLocks noChangeAspect="1"/>
          </p:cNvGraphicFramePr>
          <p:nvPr/>
        </p:nvGraphicFramePr>
        <p:xfrm>
          <a:off x="2613546" y="4571009"/>
          <a:ext cx="914400" cy="771525"/>
        </p:xfrm>
        <a:graphic>
          <a:graphicData uri="http://schemas.openxmlformats.org/presentationml/2006/ole">
            <p:oleObj spid="_x0000_s3076" name="Objet d’environnement du Gestionnaire de liaisons" showAsIcon="1" r:id="rId5" imgW="914400" imgH="771480" progId="Package">
              <p:embed/>
            </p:oleObj>
          </a:graphicData>
        </a:graphic>
      </p:graphicFrame>
      <p:graphicFrame>
        <p:nvGraphicFramePr>
          <p:cNvPr id="12" name="Objet 11"/>
          <p:cNvGraphicFramePr>
            <a:graphicFrameLocks noChangeAspect="1"/>
          </p:cNvGraphicFramePr>
          <p:nvPr/>
        </p:nvGraphicFramePr>
        <p:xfrm>
          <a:off x="3896435" y="4571009"/>
          <a:ext cx="914400" cy="771525"/>
        </p:xfrm>
        <a:graphic>
          <a:graphicData uri="http://schemas.openxmlformats.org/presentationml/2006/ole">
            <p:oleObj spid="_x0000_s3077" name="Objet d’environnement du Gestionnaire de liaisons" showAsIcon="1" r:id="rId6" imgW="914400" imgH="771480" progId="Package">
              <p:embed/>
            </p:oleObj>
          </a:graphicData>
        </a:graphic>
      </p:graphicFrame>
    </p:spTree>
    <p:extLst>
      <p:ext uri="{BB962C8B-B14F-4D97-AF65-F5344CB8AC3E}">
        <p14:creationId xmlns:p14="http://schemas.microsoft.com/office/powerpoint/2010/main" xmlns="" val="93909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249" y="2979001"/>
            <a:ext cx="7848600" cy="792089"/>
          </a:xfrm>
        </p:spPr>
        <p:txBody>
          <a:bodyPr>
            <a:normAutofit/>
          </a:bodyPr>
          <a:lstStyle/>
          <a:p>
            <a:r>
              <a:rPr lang="fr-FR" b="1" dirty="0" smtClean="0"/>
              <a:t>Aide aux sujets d’interpellation</a:t>
            </a:r>
            <a:endParaRPr lang="fr-FR" dirty="0"/>
          </a:p>
        </p:txBody>
      </p:sp>
      <p:sp>
        <p:nvSpPr>
          <p:cNvPr id="4" name="Espace réservé du texte 3"/>
          <p:cNvSpPr>
            <a:spLocks noGrp="1"/>
          </p:cNvSpPr>
          <p:nvPr>
            <p:ph type="body" sz="quarter" idx="10"/>
          </p:nvPr>
        </p:nvSpPr>
        <p:spPr>
          <a:xfrm>
            <a:off x="251520" y="2979001"/>
            <a:ext cx="450000" cy="450000"/>
          </a:xfrm>
        </p:spPr>
        <p:txBody>
          <a:bodyPr>
            <a:normAutofit fontScale="85000" lnSpcReduction="10000"/>
          </a:bodyPr>
          <a:lstStyle/>
          <a:p>
            <a:r>
              <a:rPr lang="fr-FR" dirty="0" smtClean="0"/>
              <a:t>03</a:t>
            </a:r>
            <a:endParaRPr lang="fr-FR" dirty="0"/>
          </a:p>
        </p:txBody>
      </p:sp>
    </p:spTree>
    <p:extLst>
      <p:ext uri="{BB962C8B-B14F-4D97-AF65-F5344CB8AC3E}">
        <p14:creationId xmlns:p14="http://schemas.microsoft.com/office/powerpoint/2010/main" xmlns="" val="393171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5"/>
          <p:cNvSpPr>
            <a:spLocks noGrp="1"/>
          </p:cNvSpPr>
          <p:nvPr>
            <p:ph idx="1"/>
          </p:nvPr>
        </p:nvSpPr>
        <p:spPr/>
        <p:txBody>
          <a:bodyPr>
            <a:normAutofit fontScale="92500"/>
          </a:bodyPr>
          <a:lstStyle/>
          <a:p>
            <a:pPr>
              <a:spcBef>
                <a:spcPts val="1026"/>
              </a:spcBef>
            </a:pPr>
            <a:r>
              <a:rPr lang="fr-FR" sz="2400" dirty="0">
                <a:solidFill>
                  <a:srgbClr val="005EB8"/>
                </a:solidFill>
              </a:rPr>
              <a:t>Depuis le début de la déploiement, plusieurs thématiques reviennent régulièrement au sujet de Linky et trouvent un écho de plus en plus important dans la presse</a:t>
            </a:r>
            <a:r>
              <a:rPr lang="fr-FR" sz="2400" dirty="0" smtClean="0">
                <a:solidFill>
                  <a:srgbClr val="005EB8"/>
                </a:solidFill>
              </a:rPr>
              <a:t>.</a:t>
            </a:r>
          </a:p>
          <a:p>
            <a:pPr>
              <a:spcBef>
                <a:spcPts val="1026"/>
              </a:spcBef>
            </a:pPr>
            <a:endParaRPr lang="fr-FR" sz="2400" dirty="0">
              <a:solidFill>
                <a:srgbClr val="005EB8"/>
              </a:solidFill>
            </a:endParaRPr>
          </a:p>
          <a:p>
            <a:pPr>
              <a:spcBef>
                <a:spcPts val="1026"/>
              </a:spcBef>
            </a:pPr>
            <a:r>
              <a:rPr lang="fr-FR" sz="2400" dirty="0">
                <a:solidFill>
                  <a:srgbClr val="005EB8"/>
                </a:solidFill>
              </a:rPr>
              <a:t>Ces interpellations viennent souvent des associations militantes anti-Linky, qui abordent principalement les thèmes suivants :</a:t>
            </a:r>
          </a:p>
          <a:p>
            <a:pPr marL="627152" lvl="1" indent="-293214">
              <a:buClr>
                <a:schemeClr val="accent3"/>
              </a:buClr>
              <a:buFont typeface="Courier New" charset="0"/>
              <a:buChar char="o"/>
            </a:pPr>
            <a:r>
              <a:rPr lang="fr-FR" dirty="0">
                <a:solidFill>
                  <a:srgbClr val="005EB8"/>
                </a:solidFill>
              </a:rPr>
              <a:t>Les questions sanitaires (ondes)</a:t>
            </a:r>
          </a:p>
          <a:p>
            <a:pPr marL="627152" lvl="1" indent="-293214">
              <a:buClr>
                <a:schemeClr val="accent3"/>
              </a:buClr>
              <a:buFont typeface="Courier New" charset="0"/>
              <a:buChar char="o"/>
            </a:pPr>
            <a:r>
              <a:rPr lang="fr-FR" dirty="0">
                <a:solidFill>
                  <a:srgbClr val="005EB8"/>
                </a:solidFill>
              </a:rPr>
              <a:t>Le respect de la vie privée, la sécurité des données</a:t>
            </a:r>
          </a:p>
          <a:p>
            <a:pPr marL="627152" lvl="1" indent="-293214">
              <a:buClr>
                <a:schemeClr val="accent3"/>
              </a:buClr>
              <a:buFont typeface="Courier New" charset="0"/>
              <a:buChar char="o"/>
            </a:pPr>
            <a:r>
              <a:rPr lang="fr-FR" dirty="0" smtClean="0">
                <a:solidFill>
                  <a:srgbClr val="005EB8"/>
                </a:solidFill>
              </a:rPr>
              <a:t>Le </a:t>
            </a:r>
            <a:r>
              <a:rPr lang="fr-FR" dirty="0">
                <a:solidFill>
                  <a:srgbClr val="005EB8"/>
                </a:solidFill>
              </a:rPr>
              <a:t>risque d’incendie</a:t>
            </a:r>
          </a:p>
          <a:p>
            <a:pPr marL="627152" lvl="1" indent="-293214">
              <a:buClr>
                <a:schemeClr val="accent3"/>
              </a:buClr>
              <a:buFont typeface="Courier New" charset="0"/>
              <a:buChar char="o"/>
            </a:pPr>
            <a:r>
              <a:rPr lang="fr-FR" dirty="0">
                <a:solidFill>
                  <a:srgbClr val="005EB8"/>
                </a:solidFill>
              </a:rPr>
              <a:t>La possibilité de refuser le compteur</a:t>
            </a:r>
          </a:p>
          <a:p>
            <a:pPr marL="627152" lvl="1" indent="-293214">
              <a:buClr>
                <a:schemeClr val="accent3"/>
              </a:buClr>
              <a:buFont typeface="Courier New" charset="0"/>
              <a:buChar char="o"/>
            </a:pPr>
            <a:r>
              <a:rPr lang="is-IS" dirty="0" smtClean="0">
                <a:solidFill>
                  <a:srgbClr val="005EB8"/>
                </a:solidFill>
              </a:rPr>
              <a:t>Les compteurs communicants dans le monde</a:t>
            </a:r>
          </a:p>
          <a:p>
            <a:pPr marL="627152" lvl="1" indent="-293214">
              <a:buClr>
                <a:schemeClr val="accent3"/>
              </a:buClr>
              <a:buFont typeface="Courier New" charset="0"/>
              <a:buChar char="o"/>
            </a:pPr>
            <a:r>
              <a:rPr lang="is-IS" dirty="0" smtClean="0">
                <a:solidFill>
                  <a:srgbClr val="005EB8"/>
                </a:solidFill>
              </a:rPr>
              <a:t>Les tarifs de l’électricité </a:t>
            </a:r>
            <a:endParaRPr lang="fr-FR" dirty="0">
              <a:solidFill>
                <a:srgbClr val="005EB8"/>
              </a:solidFill>
            </a:endParaRPr>
          </a:p>
          <a:p>
            <a:endParaRPr lang="fr-FR" sz="2394" dirty="0"/>
          </a:p>
        </p:txBody>
      </p:sp>
      <p:sp>
        <p:nvSpPr>
          <p:cNvPr id="5" name="Rectangle 4"/>
          <p:cNvSpPr/>
          <p:nvPr/>
        </p:nvSpPr>
        <p:spPr>
          <a:xfrm>
            <a:off x="628650" y="414867"/>
            <a:ext cx="5345759" cy="707886"/>
          </a:xfrm>
          <a:prstGeom prst="rect">
            <a:avLst/>
          </a:prstGeom>
        </p:spPr>
        <p:txBody>
          <a:bodyPr wrap="none">
            <a:spAutoFit/>
          </a:bodyPr>
          <a:lstStyle/>
          <a:p>
            <a:r>
              <a:rPr lang="fr-FR" sz="4000" b="1" dirty="0" smtClean="0">
                <a:solidFill>
                  <a:srgbClr val="005EB8"/>
                </a:solidFill>
                <a:latin typeface="+mj-lt"/>
                <a:ea typeface="+mj-ea"/>
                <a:cs typeface="+mj-cs"/>
              </a:rPr>
              <a:t>Les sujets d’interpellation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749" y="169333"/>
            <a:ext cx="7886700" cy="1325563"/>
          </a:xfrm>
        </p:spPr>
        <p:txBody>
          <a:bodyPr>
            <a:normAutofit/>
          </a:bodyPr>
          <a:lstStyle/>
          <a:p>
            <a:r>
              <a:rPr lang="fr-FR" sz="4000" b="1" dirty="0" err="1" smtClean="0">
                <a:solidFill>
                  <a:srgbClr val="005EB8"/>
                </a:solidFill>
              </a:rPr>
              <a:t>Linky</a:t>
            </a:r>
            <a:r>
              <a:rPr lang="fr-FR" sz="4000" b="1" dirty="0" smtClean="0">
                <a:solidFill>
                  <a:srgbClr val="005EB8"/>
                </a:solidFill>
              </a:rPr>
              <a:t> </a:t>
            </a:r>
            <a:br>
              <a:rPr lang="fr-FR" sz="4000" b="1" dirty="0" smtClean="0">
                <a:solidFill>
                  <a:srgbClr val="005EB8"/>
                </a:solidFill>
              </a:rPr>
            </a:br>
            <a:r>
              <a:rPr lang="fr-FR" sz="4000" b="1" dirty="0" smtClean="0">
                <a:solidFill>
                  <a:srgbClr val="005EB8"/>
                </a:solidFill>
              </a:rPr>
              <a:t>et les ondes</a:t>
            </a:r>
            <a:endParaRPr lang="fr-FR" sz="4000" b="1" dirty="0">
              <a:solidFill>
                <a:srgbClr val="005EB8"/>
              </a:solidFill>
            </a:endParaRPr>
          </a:p>
        </p:txBody>
      </p:sp>
      <p:sp>
        <p:nvSpPr>
          <p:cNvPr id="5" name="Rectangle 4"/>
          <p:cNvSpPr/>
          <p:nvPr/>
        </p:nvSpPr>
        <p:spPr>
          <a:xfrm>
            <a:off x="283749" y="1313443"/>
            <a:ext cx="8207109" cy="2775286"/>
          </a:xfrm>
          <a:prstGeom prst="rect">
            <a:avLst/>
          </a:prstGeom>
        </p:spPr>
        <p:txBody>
          <a:bodyPr wrap="square" lIns="104306" tIns="52153" rIns="104306" bIns="52153">
            <a:spAutoFit/>
          </a:bodyPr>
          <a:lstStyle/>
          <a:p>
            <a:pPr marL="361886" lvl="1" indent="-361886" algn="just" defTabSz="521252">
              <a:spcAft>
                <a:spcPts val="684"/>
              </a:spcAft>
              <a:tabLst>
                <a:tab pos="311468" algn="l"/>
              </a:tabLst>
              <a:defRPr/>
            </a:pPr>
            <a:r>
              <a:rPr lang="fr-FR" sz="2000" b="1" dirty="0" smtClean="0">
                <a:solidFill>
                  <a:schemeClr val="accent5"/>
                </a:solidFill>
              </a:rPr>
              <a:t>Le </a:t>
            </a:r>
            <a:r>
              <a:rPr lang="fr-FR" sz="2000" b="1" dirty="0">
                <a:solidFill>
                  <a:schemeClr val="accent5"/>
                </a:solidFill>
              </a:rPr>
              <a:t>compteur Linky respecte toutes les normes sanitaires</a:t>
            </a:r>
          </a:p>
          <a:p>
            <a:pPr marL="360363" lvl="1" indent="-201613" algn="just" defTabSz="521252">
              <a:spcAft>
                <a:spcPts val="684"/>
              </a:spcAft>
              <a:buFont typeface="Arial" pitchFamily="34" charset="0"/>
              <a:buChar char="•"/>
              <a:defRPr/>
            </a:pPr>
            <a:r>
              <a:rPr lang="fr-FR" sz="1600" dirty="0"/>
              <a:t>Testé à de nombreuses reprises (par ex. à l’Agence nationale des Fréquences (ANFR), ou au Laboratoire National de métrologie et d’Essai (LNE</a:t>
            </a:r>
            <a:r>
              <a:rPr lang="fr-FR" sz="1600" dirty="0" smtClean="0"/>
              <a:t>))</a:t>
            </a:r>
            <a:endParaRPr lang="fr-FR" sz="1600" dirty="0"/>
          </a:p>
          <a:p>
            <a:pPr marL="360363" lvl="1" indent="-201613" algn="just" defTabSz="521252">
              <a:spcAft>
                <a:spcPts val="684"/>
              </a:spcAft>
              <a:buFont typeface="Arial" pitchFamily="34" charset="0"/>
              <a:buChar char="•"/>
              <a:defRPr/>
            </a:pPr>
            <a:r>
              <a:rPr lang="fr-FR" sz="1600" dirty="0"/>
              <a:t>Respect réaffirmé par le </a:t>
            </a:r>
            <a:r>
              <a:rPr lang="fr-FR" sz="1600" b="1" dirty="0"/>
              <a:t>Conseil d’Etat dans sa décision N° 354321 du 20 mars 2013</a:t>
            </a:r>
          </a:p>
          <a:p>
            <a:pPr marL="361886" indent="-361886" algn="just" defTabSz="521252">
              <a:defRPr/>
            </a:pPr>
            <a:endParaRPr lang="fr-FR" sz="1600" dirty="0"/>
          </a:p>
          <a:p>
            <a:pPr algn="just" defTabSz="521252">
              <a:defRPr/>
            </a:pPr>
            <a:r>
              <a:rPr lang="fr-FR" sz="2000" b="1" dirty="0" smtClean="0">
                <a:solidFill>
                  <a:schemeClr val="accent5"/>
                </a:solidFill>
              </a:rPr>
              <a:t>Le compteur </a:t>
            </a:r>
            <a:r>
              <a:rPr lang="fr-FR" sz="2000" b="1" dirty="0" err="1" smtClean="0">
                <a:solidFill>
                  <a:schemeClr val="accent5"/>
                </a:solidFill>
              </a:rPr>
              <a:t>Linky</a:t>
            </a:r>
            <a:r>
              <a:rPr lang="fr-FR" sz="2000" b="1" dirty="0" smtClean="0">
                <a:solidFill>
                  <a:schemeClr val="accent5"/>
                </a:solidFill>
              </a:rPr>
              <a:t> n’utilise pas d’ondes Radio (radiofréquences) pour communiquer</a:t>
            </a:r>
          </a:p>
          <a:p>
            <a:pPr marL="182563" algn="just" defTabSz="521252">
              <a:defRPr/>
            </a:pPr>
            <a:r>
              <a:rPr lang="fr-FR" sz="1600" dirty="0" smtClean="0"/>
              <a:t>À la différence du Wifi, des téléphones portables, des GPS, de la Radio FM, du Bluetooth, qui eux communiquent dans l’air ambiant.</a:t>
            </a:r>
            <a:endParaRPr lang="fr-FR" sz="1600" dirty="0"/>
          </a:p>
        </p:txBody>
      </p:sp>
      <p:sp>
        <p:nvSpPr>
          <p:cNvPr id="6" name="Rectangle 5"/>
          <p:cNvSpPr/>
          <p:nvPr/>
        </p:nvSpPr>
        <p:spPr>
          <a:xfrm>
            <a:off x="283749" y="4370354"/>
            <a:ext cx="8207109" cy="1980197"/>
          </a:xfrm>
          <a:prstGeom prst="rect">
            <a:avLst/>
          </a:prstGeom>
        </p:spPr>
        <p:txBody>
          <a:bodyPr wrap="square" lIns="104306" tIns="52153" rIns="104306" bIns="52153">
            <a:spAutoFit/>
          </a:bodyPr>
          <a:lstStyle/>
          <a:p>
            <a:pPr marL="361886" indent="-361886" algn="just" defTabSz="521252">
              <a:spcAft>
                <a:spcPts val="684"/>
              </a:spcAft>
              <a:defRPr/>
            </a:pPr>
            <a:r>
              <a:rPr lang="fr-FR" sz="2000" b="1" dirty="0" smtClean="0">
                <a:solidFill>
                  <a:schemeClr val="accent5"/>
                </a:solidFill>
              </a:rPr>
              <a:t>Il </a:t>
            </a:r>
            <a:r>
              <a:rPr lang="fr-FR" sz="2000" b="1" dirty="0">
                <a:solidFill>
                  <a:schemeClr val="accent5"/>
                </a:solidFill>
              </a:rPr>
              <a:t>utilise le CPL (</a:t>
            </a:r>
            <a:r>
              <a:rPr lang="fr-FR" sz="2000" b="1" dirty="0" smtClean="0">
                <a:solidFill>
                  <a:schemeClr val="accent5"/>
                </a:solidFill>
              </a:rPr>
              <a:t>Courants Porteurs </a:t>
            </a:r>
            <a:r>
              <a:rPr lang="fr-FR" sz="2000" b="1" dirty="0">
                <a:solidFill>
                  <a:schemeClr val="accent5"/>
                </a:solidFill>
              </a:rPr>
              <a:t>en Ligne</a:t>
            </a:r>
            <a:r>
              <a:rPr lang="fr-FR" sz="2000" b="1" dirty="0" smtClean="0">
                <a:solidFill>
                  <a:schemeClr val="accent5"/>
                </a:solidFill>
              </a:rPr>
              <a:t>)</a:t>
            </a:r>
            <a:endParaRPr lang="fr-FR" sz="2000" b="1" dirty="0">
              <a:solidFill>
                <a:schemeClr val="accent5"/>
              </a:solidFill>
            </a:endParaRPr>
          </a:p>
          <a:p>
            <a:pPr marL="179388" indent="3175" algn="just" defTabSz="521252">
              <a:defRPr/>
            </a:pPr>
            <a:r>
              <a:rPr lang="fr-FR" sz="1600" b="1" dirty="0"/>
              <a:t>C’est un signal basse fréquence (63 à 75 kHz) qui circule dans le câble électrique</a:t>
            </a:r>
            <a:r>
              <a:rPr lang="fr-FR" sz="1600" dirty="0"/>
              <a:t>. </a:t>
            </a:r>
            <a:endParaRPr lang="fr-FR" sz="1600" dirty="0" smtClean="0"/>
          </a:p>
          <a:p>
            <a:pPr marL="179388" indent="3175" algn="just" defTabSz="521252">
              <a:defRPr/>
            </a:pPr>
            <a:r>
              <a:rPr lang="fr-FR" sz="1600" dirty="0" smtClean="0"/>
              <a:t>Il </a:t>
            </a:r>
            <a:r>
              <a:rPr lang="fr-FR" sz="1600" dirty="0"/>
              <a:t>se superpose au 50 Hz. </a:t>
            </a:r>
            <a:endParaRPr lang="fr-FR" sz="1600" dirty="0" smtClean="0"/>
          </a:p>
          <a:p>
            <a:pPr marL="179388" indent="3175" algn="just" defTabSz="521252">
              <a:defRPr/>
            </a:pPr>
            <a:r>
              <a:rPr lang="fr-FR" sz="1600" dirty="0" smtClean="0"/>
              <a:t>Le </a:t>
            </a:r>
            <a:r>
              <a:rPr lang="fr-FR" sz="1600" dirty="0"/>
              <a:t>CPL est déjà largement utilisé :</a:t>
            </a:r>
          </a:p>
          <a:p>
            <a:pPr algn="just" defTabSz="521252">
              <a:tabLst>
                <a:tab pos="357188" algn="l"/>
              </a:tabLst>
              <a:defRPr/>
            </a:pPr>
            <a:r>
              <a:rPr lang="fr-FR" sz="1600" dirty="0"/>
              <a:t>	</a:t>
            </a:r>
            <a:r>
              <a:rPr lang="fr-FR" sz="1600" dirty="0" smtClean="0"/>
              <a:t>&gt; </a:t>
            </a:r>
            <a:r>
              <a:rPr lang="fr-FR" sz="1600" dirty="0"/>
              <a:t>pour l’envoi du signal 175 Hz (heures creuses, heures pleines) et ce depuis 50 ans</a:t>
            </a:r>
          </a:p>
          <a:p>
            <a:pPr algn="just" defTabSz="521252">
              <a:tabLst>
                <a:tab pos="357188" algn="l"/>
              </a:tabLst>
              <a:defRPr/>
            </a:pPr>
            <a:r>
              <a:rPr lang="fr-FR" sz="1600" dirty="0"/>
              <a:t>	</a:t>
            </a:r>
            <a:r>
              <a:rPr lang="fr-FR" sz="1600" dirty="0" smtClean="0"/>
              <a:t>&gt; </a:t>
            </a:r>
            <a:r>
              <a:rPr lang="fr-FR" sz="1600" dirty="0"/>
              <a:t>pour des usages domestiques (box internet CPL, baby phone,…)</a:t>
            </a:r>
          </a:p>
          <a:p>
            <a:pPr marL="361886" indent="-361886" defTabSz="521252">
              <a:defRPr/>
            </a:pPr>
            <a:endParaRPr lang="fr-FR" sz="16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127" y="159221"/>
            <a:ext cx="7886700" cy="1325563"/>
          </a:xfrm>
        </p:spPr>
        <p:txBody>
          <a:bodyPr>
            <a:normAutofit/>
          </a:bodyPr>
          <a:lstStyle/>
          <a:p>
            <a:r>
              <a:rPr lang="fr-FR" sz="4000" b="1" dirty="0" err="1" smtClean="0">
                <a:solidFill>
                  <a:srgbClr val="005EB8"/>
                </a:solidFill>
              </a:rPr>
              <a:t>Linky</a:t>
            </a:r>
            <a:r>
              <a:rPr lang="fr-FR" sz="4000" b="1" dirty="0" smtClean="0">
                <a:solidFill>
                  <a:srgbClr val="005EB8"/>
                </a:solidFill>
              </a:rPr>
              <a:t> </a:t>
            </a:r>
            <a:br>
              <a:rPr lang="fr-FR" sz="4000" b="1" dirty="0" smtClean="0">
                <a:solidFill>
                  <a:srgbClr val="005EB8"/>
                </a:solidFill>
              </a:rPr>
            </a:br>
            <a:r>
              <a:rPr lang="fr-FR" sz="4000" b="1" dirty="0" smtClean="0">
                <a:solidFill>
                  <a:srgbClr val="005EB8"/>
                </a:solidFill>
              </a:rPr>
              <a:t>et les ondes</a:t>
            </a:r>
            <a:endParaRPr lang="fr-FR" sz="4000" b="1" dirty="0">
              <a:solidFill>
                <a:srgbClr val="005EB8"/>
              </a:solidFill>
            </a:endParaRPr>
          </a:p>
        </p:txBody>
      </p:sp>
      <p:sp>
        <p:nvSpPr>
          <p:cNvPr id="5" name="Rectangle 4"/>
          <p:cNvSpPr/>
          <p:nvPr/>
        </p:nvSpPr>
        <p:spPr>
          <a:xfrm>
            <a:off x="261127" y="1484784"/>
            <a:ext cx="6177529" cy="3213868"/>
          </a:xfrm>
          <a:prstGeom prst="rect">
            <a:avLst/>
          </a:prstGeom>
        </p:spPr>
        <p:txBody>
          <a:bodyPr wrap="square" lIns="104306" tIns="52153" rIns="104306" bIns="52153">
            <a:spAutoFit/>
          </a:bodyPr>
          <a:lstStyle/>
          <a:p>
            <a:pPr defTabSz="521252">
              <a:defRPr/>
            </a:pPr>
            <a:r>
              <a:rPr lang="fr-FR" b="1" dirty="0" smtClean="0">
                <a:solidFill>
                  <a:schemeClr val="accent5"/>
                </a:solidFill>
                <a:latin typeface="Calibri"/>
              </a:rPr>
              <a:t>Le </a:t>
            </a:r>
            <a:r>
              <a:rPr lang="fr-FR" b="1" dirty="0">
                <a:solidFill>
                  <a:schemeClr val="accent5"/>
                </a:solidFill>
                <a:latin typeface="Calibri"/>
              </a:rPr>
              <a:t>concentrateur interroge le compteur pendant moins d’1 mn par </a:t>
            </a:r>
            <a:r>
              <a:rPr lang="fr-FR" b="1" dirty="0" smtClean="0">
                <a:solidFill>
                  <a:schemeClr val="accent5"/>
                </a:solidFill>
                <a:latin typeface="Calibri"/>
              </a:rPr>
              <a:t>jour</a:t>
            </a:r>
          </a:p>
          <a:p>
            <a:pPr lvl="1" defTabSz="521252">
              <a:defRPr/>
            </a:pPr>
            <a:r>
              <a:rPr lang="fr-FR" sz="1400" dirty="0" smtClean="0">
                <a:latin typeface="Calibri"/>
              </a:rPr>
              <a:t>Il utilise une puissance très faible de l’ordre d’1 Watt, comme les autres compteurs. </a:t>
            </a:r>
          </a:p>
          <a:p>
            <a:pPr marL="819086" lvl="1" indent="-361886" defTabSz="521252">
              <a:defRPr/>
            </a:pPr>
            <a:r>
              <a:rPr lang="fr-FR" sz="1400" dirty="0" smtClean="0">
                <a:latin typeface="Calibri"/>
              </a:rPr>
              <a:t>De </a:t>
            </a:r>
            <a:r>
              <a:rPr lang="fr-FR" sz="1400" dirty="0">
                <a:latin typeface="Calibri"/>
              </a:rPr>
              <a:t>l’ordre de 800 octets sont transmis (soit l’ordre de grandeur d’un SMS</a:t>
            </a:r>
            <a:r>
              <a:rPr lang="fr-FR" sz="1400" dirty="0" smtClean="0">
                <a:latin typeface="Calibri"/>
              </a:rPr>
              <a:t>).</a:t>
            </a:r>
          </a:p>
          <a:p>
            <a:pPr marL="883138" lvl="1" indent="-361886" defTabSz="521252">
              <a:defRPr/>
            </a:pPr>
            <a:endParaRPr lang="fr-FR" sz="1600" dirty="0">
              <a:latin typeface="Calibri"/>
            </a:endParaRPr>
          </a:p>
          <a:p>
            <a:pPr marL="508853" lvl="1" indent="5433" defTabSz="521252">
              <a:defRPr/>
            </a:pPr>
            <a:endParaRPr lang="fr-FR" sz="1600" dirty="0">
              <a:solidFill>
                <a:schemeClr val="tx2">
                  <a:lumMod val="75000"/>
                </a:schemeClr>
              </a:solidFill>
            </a:endParaRPr>
          </a:p>
          <a:p>
            <a:pPr marL="361886" indent="-361886" defTabSz="521252">
              <a:tabLst>
                <a:tab pos="311468" algn="l"/>
              </a:tabLst>
              <a:defRPr/>
            </a:pPr>
            <a:endParaRPr lang="fr-FR" sz="1600" b="1" dirty="0">
              <a:solidFill>
                <a:srgbClr val="568424"/>
              </a:solidFill>
              <a:latin typeface="+mn-lt"/>
              <a:cs typeface="+mn-cs"/>
            </a:endParaRPr>
          </a:p>
          <a:p>
            <a:pPr marL="361886" indent="-361886" defTabSz="521252">
              <a:tabLst>
                <a:tab pos="311468" algn="l"/>
              </a:tabLst>
              <a:defRPr/>
            </a:pPr>
            <a:r>
              <a:rPr lang="fr-FR" sz="1600" b="1" dirty="0">
                <a:solidFill>
                  <a:srgbClr val="568424"/>
                </a:solidFill>
                <a:latin typeface="+mn-lt"/>
                <a:cs typeface="+mn-cs"/>
              </a:rPr>
              <a:t>		</a:t>
            </a:r>
          </a:p>
          <a:p>
            <a:pPr marL="361886" indent="-361886" defTabSz="521252">
              <a:defRPr/>
            </a:pPr>
            <a:endParaRPr lang="fr-FR" sz="4400" dirty="0">
              <a:solidFill>
                <a:srgbClr val="FFFFFF"/>
              </a:solidFill>
            </a:endParaRPr>
          </a:p>
          <a:p>
            <a:pPr marL="361886" indent="-361886" defTabSz="521252">
              <a:defRPr/>
            </a:pPr>
            <a:r>
              <a:rPr lang="fr-FR" sz="1600" dirty="0" smtClean="0">
                <a:solidFill>
                  <a:schemeClr val="tx2">
                    <a:lumMod val="75000"/>
                  </a:schemeClr>
                </a:solidFill>
                <a:latin typeface="+mn-lt"/>
                <a:cs typeface="+mn-cs"/>
              </a:rPr>
              <a:t>&lt;</a:t>
            </a:r>
            <a:endParaRPr lang="fr-FR" sz="1600" dirty="0">
              <a:solidFill>
                <a:schemeClr val="tx2">
                  <a:lumMod val="75000"/>
                </a:schemeClr>
              </a:solidFill>
              <a:latin typeface="+mn-lt"/>
              <a:cs typeface="+mn-cs"/>
            </a:endParaRPr>
          </a:p>
        </p:txBody>
      </p:sp>
      <p:grpSp>
        <p:nvGrpSpPr>
          <p:cNvPr id="3" name="Grouper 37"/>
          <p:cNvGrpSpPr/>
          <p:nvPr/>
        </p:nvGrpSpPr>
        <p:grpSpPr>
          <a:xfrm>
            <a:off x="692742" y="3068960"/>
            <a:ext cx="7994059" cy="3306302"/>
            <a:chOff x="445145" y="2472283"/>
            <a:chExt cx="7994059" cy="3306302"/>
          </a:xfrm>
        </p:grpSpPr>
        <p:pic>
          <p:nvPicPr>
            <p:cNvPr id="11"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t="10928"/>
            <a:stretch>
              <a:fillRect/>
            </a:stretch>
          </p:blipFill>
          <p:spPr bwMode="auto">
            <a:xfrm>
              <a:off x="445145" y="2472283"/>
              <a:ext cx="7764041" cy="3306302"/>
            </a:xfrm>
            <a:prstGeom prst="rect">
              <a:avLst/>
            </a:prstGeom>
            <a:noFill/>
            <a:ln w="9525">
              <a:noFill/>
              <a:miter lim="800000"/>
              <a:headEnd/>
              <a:tailEnd/>
            </a:ln>
          </p:spPr>
        </p:pic>
        <p:sp>
          <p:nvSpPr>
            <p:cNvPr id="12" name="Rectangle 11"/>
            <p:cNvSpPr/>
            <p:nvPr/>
          </p:nvSpPr>
          <p:spPr bwMode="auto">
            <a:xfrm>
              <a:off x="5292448" y="2578472"/>
              <a:ext cx="1633714" cy="477054"/>
            </a:xfrm>
            <a:prstGeom prst="rect">
              <a:avLst/>
            </a:prstGeom>
            <a:solidFill>
              <a:srgbClr val="FFFFFF"/>
            </a:solidFill>
          </p:spPr>
          <p:txBody>
            <a:bodyPr>
              <a:spAutoFit/>
            </a:bodyPr>
            <a:lstStyle/>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17427"/>
                  </a:solidFill>
                  <a:effectLst/>
                  <a:uLnTx/>
                  <a:uFillTx/>
                </a:rPr>
                <a:t>FOUR A MICRO-ONDES</a:t>
              </a:r>
            </a:p>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847A9"/>
                  </a:solidFill>
                  <a:effectLst/>
                  <a:uLnTx/>
                  <a:uFillTx/>
                </a:rPr>
                <a:t>3V/m à 40 cm</a:t>
              </a:r>
              <a:endParaRPr kumimoji="0" lang="fr-FR" sz="1600" b="1" i="0" u="none" strike="noStrike" kern="0" cap="none" spc="0" normalizeH="0" baseline="0" noProof="0" dirty="0">
                <a:ln>
                  <a:noFill/>
                </a:ln>
                <a:solidFill>
                  <a:srgbClr val="0847A9"/>
                </a:solidFill>
                <a:effectLst/>
                <a:uLnTx/>
                <a:uFillTx/>
              </a:endParaRPr>
            </a:p>
          </p:txBody>
        </p:sp>
        <p:sp>
          <p:nvSpPr>
            <p:cNvPr id="13" name="Rectangle 12"/>
            <p:cNvSpPr/>
            <p:nvPr/>
          </p:nvSpPr>
          <p:spPr bwMode="auto">
            <a:xfrm>
              <a:off x="6805490" y="3768671"/>
              <a:ext cx="1633714" cy="477054"/>
            </a:xfrm>
            <a:prstGeom prst="rect">
              <a:avLst/>
            </a:prstGeom>
            <a:solidFill>
              <a:srgbClr val="FFFFFF"/>
            </a:solidFill>
          </p:spPr>
          <p:txBody>
            <a:bodyPr>
              <a:spAutoFit/>
            </a:bodyPr>
            <a:lstStyle/>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17427"/>
                  </a:solidFill>
                  <a:effectLst/>
                  <a:uLnTx/>
                  <a:uFillTx/>
                </a:rPr>
                <a:t>PLAQUE A INDUCTION</a:t>
              </a:r>
            </a:p>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847A9"/>
                  </a:solidFill>
                  <a:effectLst/>
                  <a:uLnTx/>
                  <a:uFillTx/>
                </a:rPr>
                <a:t>6V/m à 40 cm</a:t>
              </a:r>
              <a:endParaRPr kumimoji="0" lang="fr-FR" sz="1600" b="1" i="0" u="none" strike="noStrike" kern="0" cap="none" spc="0" normalizeH="0" baseline="0" noProof="0" dirty="0">
                <a:ln>
                  <a:noFill/>
                </a:ln>
                <a:solidFill>
                  <a:srgbClr val="0847A9"/>
                </a:solidFill>
                <a:effectLst/>
                <a:uLnTx/>
                <a:uFillTx/>
              </a:endParaRPr>
            </a:p>
          </p:txBody>
        </p:sp>
        <p:sp>
          <p:nvSpPr>
            <p:cNvPr id="14" name="Rectangle 13"/>
            <p:cNvSpPr/>
            <p:nvPr/>
          </p:nvSpPr>
          <p:spPr bwMode="auto">
            <a:xfrm>
              <a:off x="3694008" y="3905195"/>
              <a:ext cx="1843497" cy="646331"/>
            </a:xfrm>
            <a:prstGeom prst="rect">
              <a:avLst/>
            </a:prstGeom>
            <a:solidFill>
              <a:srgbClr val="FFFFFF"/>
            </a:solidFill>
          </p:spPr>
          <p:txBody>
            <a:bodyPr>
              <a:spAutoFit/>
            </a:bodyPr>
            <a:lstStyle/>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17427"/>
                  </a:solidFill>
                  <a:effectLst/>
                  <a:uLnTx/>
                  <a:uFillTx/>
                </a:rPr>
                <a:t>TELEPHONE SANS FIL (SOCLE)</a:t>
              </a:r>
            </a:p>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847A9"/>
                  </a:solidFill>
                  <a:effectLst/>
                  <a:uLnTx/>
                  <a:uFillTx/>
                </a:rPr>
                <a:t>1,8V/m à 40 cm</a:t>
              </a:r>
              <a:endParaRPr kumimoji="0" lang="fr-FR" sz="1600" b="1" i="0" u="none" strike="noStrike" kern="0" cap="none" spc="0" normalizeH="0" baseline="0" noProof="0" dirty="0">
                <a:ln>
                  <a:noFill/>
                </a:ln>
                <a:solidFill>
                  <a:srgbClr val="0847A9"/>
                </a:solidFill>
                <a:effectLst/>
                <a:uLnTx/>
                <a:uFillTx/>
              </a:endParaRPr>
            </a:p>
          </p:txBody>
        </p:sp>
        <p:sp>
          <p:nvSpPr>
            <p:cNvPr id="15" name="Rectangle 14"/>
            <p:cNvSpPr/>
            <p:nvPr/>
          </p:nvSpPr>
          <p:spPr bwMode="auto">
            <a:xfrm>
              <a:off x="2763904" y="3060381"/>
              <a:ext cx="1433213" cy="461665"/>
            </a:xfrm>
            <a:prstGeom prst="rect">
              <a:avLst/>
            </a:prstGeom>
            <a:solidFill>
              <a:srgbClr val="FFFFFF"/>
            </a:solidFill>
          </p:spPr>
          <p:txBody>
            <a:bodyPr>
              <a:spAutoFit/>
            </a:bodyPr>
            <a:lstStyle/>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17427"/>
                  </a:solidFill>
                  <a:effectLst/>
                  <a:uLnTx/>
                  <a:uFillTx/>
                </a:rPr>
                <a:t>BOX WIFI</a:t>
              </a:r>
            </a:p>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847A9"/>
                  </a:solidFill>
                  <a:effectLst/>
                  <a:uLnTx/>
                  <a:uFillTx/>
                </a:rPr>
                <a:t>0,3V/m à 40 cm</a:t>
              </a:r>
            </a:p>
          </p:txBody>
        </p:sp>
        <p:sp>
          <p:nvSpPr>
            <p:cNvPr id="16" name="Rectangle 15"/>
            <p:cNvSpPr/>
            <p:nvPr/>
          </p:nvSpPr>
          <p:spPr bwMode="auto">
            <a:xfrm>
              <a:off x="1965612" y="3998538"/>
              <a:ext cx="1243851" cy="477054"/>
            </a:xfrm>
            <a:prstGeom prst="rect">
              <a:avLst/>
            </a:prstGeom>
            <a:solidFill>
              <a:srgbClr val="FFFFFF"/>
            </a:solidFill>
          </p:spPr>
          <p:txBody>
            <a:bodyPr>
              <a:spAutoFit/>
            </a:bodyPr>
            <a:lstStyle/>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17427"/>
                  </a:solidFill>
                  <a:effectLst/>
                  <a:uLnTx/>
                  <a:uFillTx/>
                </a:rPr>
                <a:t>ORDINATEUR</a:t>
              </a:r>
            </a:p>
            <a:p>
              <a:pPr marL="0" marR="0" lvl="0" indent="0" algn="ctr" defTabSz="521252"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847A9"/>
                  </a:solidFill>
                  <a:effectLst/>
                  <a:uLnTx/>
                  <a:uFillTx/>
                </a:rPr>
                <a:t>4V/m à 50 cm</a:t>
              </a:r>
              <a:endParaRPr kumimoji="0" lang="fr-FR" sz="1600" b="1" i="0" u="none" strike="noStrike" kern="0" cap="none" spc="0" normalizeH="0" baseline="0" noProof="0" dirty="0">
                <a:ln>
                  <a:noFill/>
                </a:ln>
                <a:solidFill>
                  <a:srgbClr val="0847A9"/>
                </a:solidFill>
                <a:effectLst/>
                <a:uLnTx/>
                <a:uFillTx/>
              </a:endParaRPr>
            </a:p>
          </p:txBody>
        </p:sp>
        <p:sp>
          <p:nvSpPr>
            <p:cNvPr id="17" name="Rectangle 23"/>
            <p:cNvSpPr>
              <a:spLocks noChangeArrowheads="1"/>
            </p:cNvSpPr>
            <p:nvPr/>
          </p:nvSpPr>
          <p:spPr bwMode="auto">
            <a:xfrm>
              <a:off x="1330311" y="3113100"/>
              <a:ext cx="900812" cy="271487"/>
            </a:xfrm>
            <a:prstGeom prst="rect">
              <a:avLst/>
            </a:prstGeom>
            <a:solidFill>
              <a:srgbClr val="FFFFFF"/>
            </a:solidFill>
            <a:ln w="9525">
              <a:noFill/>
              <a:miter lim="800000"/>
              <a:headEnd/>
              <a:tailEnd/>
            </a:ln>
          </p:spPr>
          <p:txBody>
            <a:bodyPr>
              <a:spAutoFit/>
            </a:bodyP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F17427"/>
                  </a:solidFill>
                  <a:effectLst/>
                  <a:uLnTx/>
                  <a:uFillTx/>
                </a:rPr>
                <a:t>AMPOULE</a:t>
              </a:r>
            </a:p>
          </p:txBody>
        </p:sp>
        <p:sp>
          <p:nvSpPr>
            <p:cNvPr id="18" name="Rectangle 25"/>
            <p:cNvSpPr>
              <a:spLocks noChangeArrowheads="1"/>
            </p:cNvSpPr>
            <p:nvPr/>
          </p:nvSpPr>
          <p:spPr bwMode="auto">
            <a:xfrm>
              <a:off x="1111626" y="3312423"/>
              <a:ext cx="1295833" cy="630942"/>
            </a:xfrm>
            <a:prstGeom prst="rect">
              <a:avLst/>
            </a:prstGeom>
            <a:solidFill>
              <a:srgbClr val="FFFFFF"/>
            </a:solidFill>
            <a:ln w="9525">
              <a:noFill/>
              <a:miter lim="800000"/>
              <a:headEnd/>
              <a:tailEnd/>
            </a:ln>
          </p:spPr>
          <p:txBody>
            <a:bodyPr>
              <a:spAutoFit/>
            </a:bodyP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17427"/>
                  </a:solidFill>
                  <a:effectLst/>
                  <a:uLnTx/>
                  <a:uFillTx/>
                </a:rPr>
                <a:t>BASSE </a:t>
              </a:r>
              <a:r>
                <a:rPr kumimoji="0" lang="fr-FR" sz="1100" b="1" i="0" u="none" strike="noStrike" kern="0" cap="none" spc="-114" normalizeH="0" baseline="0" noProof="0" dirty="0">
                  <a:ln>
                    <a:noFill/>
                  </a:ln>
                  <a:solidFill>
                    <a:srgbClr val="F17427"/>
                  </a:solidFill>
                  <a:effectLst/>
                  <a:uLnTx/>
                  <a:uFillTx/>
                </a:rPr>
                <a:t>CONSOMMATION</a:t>
              </a:r>
            </a:p>
            <a:p>
              <a:pPr marL="0" marR="0" lvl="0" indent="0" algn="ctr" defTabSz="1043056"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847A9"/>
                  </a:solidFill>
                  <a:effectLst/>
                  <a:uLnTx/>
                  <a:uFillTx/>
                </a:rPr>
                <a:t>15V/m à 30cm</a:t>
              </a:r>
            </a:p>
          </p:txBody>
        </p:sp>
      </p:grpSp>
      <p:pic>
        <p:nvPicPr>
          <p:cNvPr id="2050" name="Picture 2"/>
          <p:cNvPicPr>
            <a:picLocks noChangeAspect="1" noChangeArrowheads="1"/>
          </p:cNvPicPr>
          <p:nvPr/>
        </p:nvPicPr>
        <p:blipFill>
          <a:blip r:embed="rId3" cstate="print"/>
          <a:srcRect/>
          <a:stretch>
            <a:fillRect/>
          </a:stretch>
        </p:blipFill>
        <p:spPr bwMode="auto">
          <a:xfrm>
            <a:off x="5747431" y="0"/>
            <a:ext cx="3396569" cy="1508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68" y="87213"/>
            <a:ext cx="7886700" cy="1325563"/>
          </a:xfrm>
        </p:spPr>
        <p:txBody>
          <a:bodyPr/>
          <a:lstStyle/>
          <a:p>
            <a:r>
              <a:rPr lang="fr-FR" sz="4000" b="1" dirty="0" smtClean="0">
                <a:solidFill>
                  <a:srgbClr val="005EB8"/>
                </a:solidFill>
              </a:rPr>
              <a:t>Des données sécurisées, </a:t>
            </a:r>
            <a:br>
              <a:rPr lang="fr-FR" sz="4000" b="1" dirty="0" smtClean="0">
                <a:solidFill>
                  <a:srgbClr val="005EB8"/>
                </a:solidFill>
              </a:rPr>
            </a:br>
            <a:r>
              <a:rPr lang="fr-FR" sz="4000" b="1" dirty="0" smtClean="0">
                <a:solidFill>
                  <a:srgbClr val="005EB8"/>
                </a:solidFill>
              </a:rPr>
              <a:t>qui appartiennent au client</a:t>
            </a:r>
            <a:endParaRPr lang="fr-FR" sz="4000" b="1" dirty="0">
              <a:solidFill>
                <a:srgbClr val="005EB8"/>
              </a:solidFill>
            </a:endParaRPr>
          </a:p>
        </p:txBody>
      </p:sp>
      <p:pic>
        <p:nvPicPr>
          <p:cNvPr id="5" name="Image 4" descr="imagesCAQT7UIN.jpg"/>
          <p:cNvPicPr>
            <a:picLocks noChangeAspect="1"/>
          </p:cNvPicPr>
          <p:nvPr/>
        </p:nvPicPr>
        <p:blipFill>
          <a:blip r:embed="rId2" cstate="email"/>
          <a:stretch>
            <a:fillRect/>
          </a:stretch>
        </p:blipFill>
        <p:spPr>
          <a:xfrm>
            <a:off x="6736094" y="3158239"/>
            <a:ext cx="1649942" cy="1052326"/>
          </a:xfrm>
          <a:prstGeom prst="rect">
            <a:avLst/>
          </a:prstGeom>
        </p:spPr>
      </p:pic>
      <p:pic>
        <p:nvPicPr>
          <p:cNvPr id="6" name="Image 5" descr="imagesCADRBNII.jpg"/>
          <p:cNvPicPr>
            <a:picLocks noChangeAspect="1"/>
          </p:cNvPicPr>
          <p:nvPr/>
        </p:nvPicPr>
        <p:blipFill>
          <a:blip r:embed="rId3" cstate="email"/>
          <a:stretch>
            <a:fillRect/>
          </a:stretch>
        </p:blipFill>
        <p:spPr>
          <a:xfrm>
            <a:off x="1292162" y="3094346"/>
            <a:ext cx="1180112" cy="1180112"/>
          </a:xfrm>
          <a:prstGeom prst="rect">
            <a:avLst/>
          </a:prstGeom>
        </p:spPr>
      </p:pic>
      <p:sp>
        <p:nvSpPr>
          <p:cNvPr id="7" name="ZoneTexte 6"/>
          <p:cNvSpPr txBox="1"/>
          <p:nvPr/>
        </p:nvSpPr>
        <p:spPr>
          <a:xfrm>
            <a:off x="5926640" y="4274458"/>
            <a:ext cx="2862393" cy="1197764"/>
          </a:xfrm>
          <a:prstGeom prst="rect">
            <a:avLst/>
          </a:prstGeom>
          <a:noFill/>
        </p:spPr>
        <p:txBody>
          <a:bodyPr wrap="square" rtlCol="0">
            <a:spAutoFit/>
          </a:bodyPr>
          <a:lstStyle/>
          <a:p>
            <a:pPr algn="ctr" defTabSz="891917"/>
            <a:r>
              <a:rPr lang="fr-FR" sz="1796" b="1" dirty="0">
                <a:solidFill>
                  <a:srgbClr val="505150"/>
                </a:solidFill>
              </a:rPr>
              <a:t>CNIL </a:t>
            </a:r>
          </a:p>
          <a:p>
            <a:pPr algn="ctr" defTabSz="891917"/>
            <a:r>
              <a:rPr lang="fr-FR" sz="1796" dirty="0">
                <a:solidFill>
                  <a:srgbClr val="505150"/>
                </a:solidFill>
              </a:rPr>
              <a:t>Commission Nationale de l’Informatique et des Libertés</a:t>
            </a:r>
          </a:p>
        </p:txBody>
      </p:sp>
      <p:sp>
        <p:nvSpPr>
          <p:cNvPr id="8" name="ZoneTexte 7"/>
          <p:cNvSpPr txBox="1"/>
          <p:nvPr/>
        </p:nvSpPr>
        <p:spPr>
          <a:xfrm>
            <a:off x="304743" y="4431196"/>
            <a:ext cx="3154949" cy="921406"/>
          </a:xfrm>
          <a:prstGeom prst="rect">
            <a:avLst/>
          </a:prstGeom>
          <a:noFill/>
        </p:spPr>
        <p:txBody>
          <a:bodyPr wrap="square" rtlCol="0">
            <a:spAutoFit/>
          </a:bodyPr>
          <a:lstStyle/>
          <a:p>
            <a:pPr algn="ctr" defTabSz="891917"/>
            <a:r>
              <a:rPr lang="fr-FR" sz="1796" b="1" dirty="0">
                <a:solidFill>
                  <a:srgbClr val="505150"/>
                </a:solidFill>
              </a:rPr>
              <a:t>ANSSI </a:t>
            </a:r>
          </a:p>
          <a:p>
            <a:pPr algn="ctr" defTabSz="891917"/>
            <a:r>
              <a:rPr lang="fr-FR" sz="1796" dirty="0">
                <a:solidFill>
                  <a:srgbClr val="505150"/>
                </a:solidFill>
              </a:rPr>
              <a:t>Agence Nationale de la Sécurité des Systèmes d’Information</a:t>
            </a:r>
          </a:p>
        </p:txBody>
      </p:sp>
      <p:sp>
        <p:nvSpPr>
          <p:cNvPr id="9" name="Titre 1"/>
          <p:cNvSpPr txBox="1">
            <a:spLocks/>
          </p:cNvSpPr>
          <p:nvPr/>
        </p:nvSpPr>
        <p:spPr>
          <a:xfrm>
            <a:off x="186267" y="1412776"/>
            <a:ext cx="8352928" cy="778776"/>
          </a:xfrm>
          <a:prstGeom prst="rect">
            <a:avLst/>
          </a:prstGeom>
        </p:spPr>
        <p:txBody>
          <a:bodyPr vert="horz" lIns="85142" tIns="42571" rIns="85142" bIns="42571" rtlCol="0" anchor="ctr">
            <a:noAutofit/>
          </a:bodyPr>
          <a:lstStyle>
            <a:lvl1pPr algn="l" defTabSz="497845" rtl="0" eaLnBrk="1" latinLnBrk="0" hangingPunct="1">
              <a:spcBef>
                <a:spcPct val="0"/>
              </a:spcBef>
              <a:buNone/>
              <a:defRPr sz="3000" kern="1200">
                <a:solidFill>
                  <a:srgbClr val="626568"/>
                </a:solidFill>
                <a:latin typeface="+mj-lt"/>
                <a:ea typeface="+mj-ea"/>
                <a:cs typeface="+mj-cs"/>
              </a:defRPr>
            </a:lvl1pPr>
          </a:lstStyle>
          <a:p>
            <a:pPr algn="ctr"/>
            <a:r>
              <a:rPr lang="fr-FR" sz="2052" dirty="0" err="1" smtClean="0">
                <a:solidFill>
                  <a:srgbClr val="005294"/>
                </a:solidFill>
              </a:rPr>
              <a:t>Enedis</a:t>
            </a:r>
            <a:r>
              <a:rPr lang="fr-FR" sz="2052" dirty="0" smtClean="0">
                <a:solidFill>
                  <a:srgbClr val="005294"/>
                </a:solidFill>
              </a:rPr>
              <a:t> </a:t>
            </a:r>
            <a:r>
              <a:rPr lang="fr-FR" sz="2052" dirty="0">
                <a:solidFill>
                  <a:srgbClr val="005294"/>
                </a:solidFill>
              </a:rPr>
              <a:t>veille scrupuleusement à </a:t>
            </a:r>
            <a:r>
              <a:rPr lang="fr-FR" sz="2052" b="1" dirty="0">
                <a:solidFill>
                  <a:srgbClr val="005294"/>
                </a:solidFill>
              </a:rPr>
              <a:t>la sécurité des données</a:t>
            </a:r>
            <a:r>
              <a:rPr lang="fr-FR" sz="2052" dirty="0">
                <a:solidFill>
                  <a:srgbClr val="005294"/>
                </a:solidFill>
              </a:rPr>
              <a:t> et au </a:t>
            </a:r>
            <a:r>
              <a:rPr lang="fr-FR" sz="2052" b="1" dirty="0">
                <a:solidFill>
                  <a:srgbClr val="005294"/>
                </a:solidFill>
              </a:rPr>
              <a:t>respect de la vie privée</a:t>
            </a:r>
            <a:r>
              <a:rPr lang="fr-FR" sz="2052" dirty="0">
                <a:solidFill>
                  <a:srgbClr val="005294"/>
                </a:solidFill>
              </a:rPr>
              <a:t> :</a:t>
            </a:r>
          </a:p>
        </p:txBody>
      </p:sp>
      <p:pic>
        <p:nvPicPr>
          <p:cNvPr id="10" name="Image 9"/>
          <p:cNvPicPr>
            <a:picLocks noChangeAspect="1"/>
          </p:cNvPicPr>
          <p:nvPr/>
        </p:nvPicPr>
        <p:blipFill rotWithShape="1">
          <a:blip r:embed="rId4" cstate="email">
            <a:duotone>
              <a:schemeClr val="accent4">
                <a:shade val="45000"/>
                <a:satMod val="135000"/>
              </a:schemeClr>
              <a:prstClr val="white"/>
            </a:duotone>
            <a:extLst>
              <a:ext uri="{28A0092B-C50C-407E-A947-70E740481C1C}">
                <a14:useLocalDpi xmlns="" xmlns:a14="http://schemas.microsoft.com/office/drawing/2010/main"/>
              </a:ext>
            </a:extLst>
          </a:blip>
          <a:srcRect/>
          <a:stretch/>
        </p:blipFill>
        <p:spPr>
          <a:xfrm>
            <a:off x="4023918" y="2999341"/>
            <a:ext cx="1069529" cy="1431856"/>
          </a:xfrm>
          <a:prstGeom prst="rect">
            <a:avLst/>
          </a:prstGeom>
        </p:spPr>
      </p:pic>
      <p:cxnSp>
        <p:nvCxnSpPr>
          <p:cNvPr id="11" name="Connecteur droit avec flèche 10"/>
          <p:cNvCxnSpPr/>
          <p:nvPr/>
        </p:nvCxnSpPr>
        <p:spPr>
          <a:xfrm>
            <a:off x="2705502" y="3676661"/>
            <a:ext cx="1085188" cy="0"/>
          </a:xfrm>
          <a:prstGeom prst="straightConnector1">
            <a:avLst/>
          </a:prstGeom>
          <a:ln w="28575">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424445" y="3678991"/>
            <a:ext cx="1085188" cy="0"/>
          </a:xfrm>
          <a:prstGeom prst="straightConnector1">
            <a:avLst/>
          </a:prstGeom>
          <a:ln w="28575">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30539" y="2233151"/>
            <a:ext cx="2903359" cy="460767"/>
          </a:xfrm>
          <a:prstGeom prst="rect">
            <a:avLst/>
          </a:prstGeom>
          <a:noFill/>
        </p:spPr>
        <p:txBody>
          <a:bodyPr wrap="none" rtlCol="0">
            <a:spAutoFit/>
          </a:bodyPr>
          <a:lstStyle/>
          <a:p>
            <a:pPr algn="ctr" defTabSz="891917"/>
            <a:r>
              <a:rPr lang="fr-FR" sz="2394" b="1" dirty="0">
                <a:solidFill>
                  <a:srgbClr val="005294"/>
                </a:solidFill>
                <a:latin typeface="D Day Stencil" charset="0"/>
                <a:ea typeface="D Day Stencil" charset="0"/>
                <a:cs typeface="D Day Stencil" charset="0"/>
              </a:rPr>
              <a:t>Audit tous les 6 mois</a:t>
            </a:r>
          </a:p>
        </p:txBody>
      </p:sp>
      <p:sp>
        <p:nvSpPr>
          <p:cNvPr id="14" name="ZoneTexte 13"/>
          <p:cNvSpPr txBox="1"/>
          <p:nvPr/>
        </p:nvSpPr>
        <p:spPr>
          <a:xfrm>
            <a:off x="5557194" y="2227740"/>
            <a:ext cx="3263450" cy="841220"/>
          </a:xfrm>
          <a:prstGeom prst="rect">
            <a:avLst/>
          </a:prstGeom>
          <a:noFill/>
        </p:spPr>
        <p:txBody>
          <a:bodyPr wrap="square" rtlCol="0">
            <a:spAutoFit/>
          </a:bodyPr>
          <a:lstStyle/>
          <a:p>
            <a:pPr algn="ctr" defTabSz="891917"/>
            <a:r>
              <a:rPr lang="fr-FR" sz="2394" b="1" dirty="0">
                <a:solidFill>
                  <a:srgbClr val="005294"/>
                </a:solidFill>
                <a:latin typeface="D Day Stencil" charset="0"/>
                <a:ea typeface="D Day Stencil" charset="0"/>
                <a:cs typeface="D Day Stencil" charset="0"/>
              </a:rPr>
              <a:t>Respect de la vie privée </a:t>
            </a:r>
          </a:p>
        </p:txBody>
      </p:sp>
      <p:cxnSp>
        <p:nvCxnSpPr>
          <p:cNvPr id="15" name="Connecteur droit 14"/>
          <p:cNvCxnSpPr/>
          <p:nvPr/>
        </p:nvCxnSpPr>
        <p:spPr>
          <a:xfrm>
            <a:off x="446231" y="2691469"/>
            <a:ext cx="28719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46231" y="2227740"/>
            <a:ext cx="28719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868144" y="3068960"/>
            <a:ext cx="28719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814828" y="2227740"/>
            <a:ext cx="28719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95247" y="5649890"/>
            <a:ext cx="6162298" cy="572464"/>
          </a:xfrm>
          <a:prstGeom prst="rect">
            <a:avLst/>
          </a:prstGeom>
        </p:spPr>
        <p:txBody>
          <a:bodyPr wrap="square">
            <a:spAutoFit/>
          </a:bodyPr>
          <a:lstStyle/>
          <a:p>
            <a:pPr>
              <a:lnSpc>
                <a:spcPct val="120000"/>
              </a:lnSpc>
              <a:spcBef>
                <a:spcPts val="0"/>
              </a:spcBef>
              <a:spcAft>
                <a:spcPts val="1026"/>
              </a:spcAft>
            </a:pPr>
            <a:r>
              <a:rPr lang="fr-FR" sz="1300" dirty="0"/>
              <a:t>Les </a:t>
            </a:r>
            <a:r>
              <a:rPr lang="fr-FR" sz="1300" b="1" dirty="0">
                <a:solidFill>
                  <a:schemeClr val="accent5"/>
                </a:solidFill>
              </a:rPr>
              <a:t>données</a:t>
            </a:r>
            <a:r>
              <a:rPr lang="fr-FR" sz="1300" dirty="0"/>
              <a:t> transmises par Linky sont </a:t>
            </a:r>
            <a:r>
              <a:rPr lang="fr-FR" sz="1300" b="1" dirty="0">
                <a:solidFill>
                  <a:schemeClr val="accent5"/>
                </a:solidFill>
              </a:rPr>
              <a:t>une série de chiffres</a:t>
            </a:r>
            <a:r>
              <a:rPr lang="fr-FR" sz="1300" dirty="0"/>
              <a:t>. L’ensemble de la chaîne de transmission est cryptée. Aucune donnée personnelle ne transite (nom, adresse…)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717" y="86642"/>
            <a:ext cx="7886700" cy="1325563"/>
          </a:xfrm>
        </p:spPr>
        <p:txBody>
          <a:bodyPr>
            <a:normAutofit/>
          </a:bodyPr>
          <a:lstStyle/>
          <a:p>
            <a:r>
              <a:rPr lang="fr-FR" sz="4000" b="1" dirty="0" smtClean="0">
                <a:solidFill>
                  <a:srgbClr val="005EB8"/>
                </a:solidFill>
              </a:rPr>
              <a:t>La question des incendies</a:t>
            </a:r>
            <a:endParaRPr lang="fr-FR" sz="4000" b="1" dirty="0">
              <a:solidFill>
                <a:srgbClr val="005EB8"/>
              </a:solidFill>
            </a:endParaRPr>
          </a:p>
        </p:txBody>
      </p:sp>
      <p:sp>
        <p:nvSpPr>
          <p:cNvPr id="3" name="Espace réservé du contenu 2"/>
          <p:cNvSpPr>
            <a:spLocks noGrp="1"/>
          </p:cNvSpPr>
          <p:nvPr>
            <p:ph idx="1"/>
          </p:nvPr>
        </p:nvSpPr>
        <p:spPr>
          <a:xfrm>
            <a:off x="467544" y="2852936"/>
            <a:ext cx="8218488" cy="3384921"/>
          </a:xfrm>
        </p:spPr>
        <p:txBody>
          <a:bodyPr/>
          <a:lstStyle/>
          <a:p>
            <a:r>
              <a:rPr lang="fr-FR" sz="2000" dirty="0" smtClean="0"/>
              <a:t>Les techniciens sont formés spécifiquement et contrôlés régulièrement</a:t>
            </a:r>
          </a:p>
          <a:p>
            <a:pPr lvl="1"/>
            <a:r>
              <a:rPr lang="fr-FR" sz="2000" dirty="0" smtClean="0"/>
              <a:t>Ils utilisent des clés dynamométriques permettant d’assurer le serrage normé (4N.m).</a:t>
            </a:r>
          </a:p>
          <a:p>
            <a:r>
              <a:rPr lang="fr-FR" sz="2000" dirty="0" smtClean="0"/>
              <a:t>Les compteurs </a:t>
            </a:r>
            <a:r>
              <a:rPr lang="fr-FR" sz="2000" dirty="0" err="1" smtClean="0"/>
              <a:t>Linky</a:t>
            </a:r>
            <a:r>
              <a:rPr lang="fr-FR" sz="2000" dirty="0" smtClean="0"/>
              <a:t> sont testés par les constructeurs et le </a:t>
            </a:r>
            <a:r>
              <a:rPr lang="fr-FR" sz="2000" dirty="0" err="1" smtClean="0"/>
              <a:t>Linky</a:t>
            </a:r>
            <a:r>
              <a:rPr lang="fr-FR" sz="2000" dirty="0" smtClean="0"/>
              <a:t> </a:t>
            </a:r>
            <a:r>
              <a:rPr lang="fr-FR" sz="2000" dirty="0" err="1" smtClean="0"/>
              <a:t>Lab</a:t>
            </a:r>
            <a:r>
              <a:rPr lang="fr-FR" sz="2000" dirty="0" smtClean="0"/>
              <a:t> (Labo </a:t>
            </a:r>
            <a:r>
              <a:rPr lang="fr-FR" sz="2000" dirty="0" err="1" smtClean="0"/>
              <a:t>Enedis</a:t>
            </a:r>
            <a:r>
              <a:rPr lang="fr-FR" sz="2000" dirty="0" smtClean="0"/>
              <a:t>). </a:t>
            </a:r>
          </a:p>
          <a:p>
            <a:pPr lvl="1"/>
            <a:r>
              <a:rPr lang="fr-FR" sz="2000" dirty="0" smtClean="0"/>
              <a:t>Aucun problème d’incendie lié à des défauts intrinsèques aux compteurs n’a été observé à ce jour.</a:t>
            </a:r>
          </a:p>
          <a:p>
            <a:r>
              <a:rPr lang="fr-FR" sz="2000" dirty="0" smtClean="0"/>
              <a:t>Le compteur </a:t>
            </a:r>
            <a:r>
              <a:rPr lang="fr-FR" sz="2000" dirty="0" err="1" smtClean="0"/>
              <a:t>Linky</a:t>
            </a:r>
            <a:r>
              <a:rPr lang="fr-FR" sz="2000" dirty="0" smtClean="0"/>
              <a:t> est conçu avec des matériaux « retardateurs de flammes »</a:t>
            </a:r>
          </a:p>
        </p:txBody>
      </p:sp>
      <p:pic>
        <p:nvPicPr>
          <p:cNvPr id="4" name="Picture 2"/>
          <p:cNvPicPr>
            <a:picLocks noChangeAspect="1" noChangeArrowheads="1"/>
          </p:cNvPicPr>
          <p:nvPr/>
        </p:nvPicPr>
        <p:blipFill>
          <a:blip r:embed="rId2" cstate="email">
            <a:lum bright="20000"/>
            <a:extLst>
              <a:ext uri="{28A0092B-C50C-407E-A947-70E740481C1C}">
                <a14:useLocalDpi xmlns="" xmlns:a14="http://schemas.microsoft.com/office/drawing/2010/main"/>
              </a:ext>
            </a:extLst>
          </a:blip>
          <a:srcRect/>
          <a:stretch>
            <a:fillRect/>
          </a:stretch>
        </p:blipFill>
        <p:spPr bwMode="auto">
          <a:xfrm>
            <a:off x="5868144" y="476672"/>
            <a:ext cx="2812588" cy="1827305"/>
          </a:xfrm>
          <a:prstGeom prst="rect">
            <a:avLst/>
          </a:prstGeom>
          <a:noFill/>
          <a:ln w="9525">
            <a:noFill/>
            <a:miter lim="800000"/>
            <a:headEnd/>
            <a:tailEnd/>
          </a:ln>
        </p:spPr>
      </p:pic>
      <p:sp>
        <p:nvSpPr>
          <p:cNvPr id="5" name="Rectangle 4"/>
          <p:cNvSpPr/>
          <p:nvPr/>
        </p:nvSpPr>
        <p:spPr>
          <a:xfrm>
            <a:off x="395536" y="1412205"/>
            <a:ext cx="5256584" cy="1277273"/>
          </a:xfrm>
          <a:prstGeom prst="rect">
            <a:avLst/>
          </a:prstGeom>
        </p:spPr>
        <p:txBody>
          <a:bodyPr wrap="square">
            <a:spAutoFit/>
          </a:bodyPr>
          <a:lstStyle/>
          <a:p>
            <a:pPr lvl="0">
              <a:lnSpc>
                <a:spcPct val="90000"/>
              </a:lnSpc>
              <a:spcBef>
                <a:spcPts val="1200"/>
              </a:spcBef>
            </a:pPr>
            <a:r>
              <a:rPr lang="fr-FR" sz="2000" dirty="0" smtClean="0">
                <a:solidFill>
                  <a:schemeClr val="accent5"/>
                </a:solidFill>
              </a:rPr>
              <a:t>Le risque incendie n’est pas lié au type de compteur posé</a:t>
            </a:r>
          </a:p>
          <a:p>
            <a:pPr marL="0" lvl="1">
              <a:lnSpc>
                <a:spcPct val="90000"/>
              </a:lnSpc>
              <a:spcBef>
                <a:spcPts val="600"/>
              </a:spcBef>
              <a:buClr>
                <a:srgbClr val="005EB8"/>
              </a:buClr>
              <a:buSzPct val="80000"/>
            </a:pPr>
            <a:r>
              <a:rPr lang="fr-FR" sz="2000" dirty="0" smtClean="0">
                <a:solidFill>
                  <a:srgbClr val="575757"/>
                </a:solidFill>
              </a:rPr>
              <a:t>Le risque incendie est très rare, il résulte d’un mauvais serrage mécanique des câbles.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41" y="10899"/>
            <a:ext cx="8762485" cy="1325563"/>
          </a:xfrm>
        </p:spPr>
        <p:txBody>
          <a:bodyPr>
            <a:normAutofit/>
          </a:bodyPr>
          <a:lstStyle/>
          <a:p>
            <a:r>
              <a:rPr lang="fr-FR" sz="3200" dirty="0" smtClean="0">
                <a:solidFill>
                  <a:srgbClr val="0070C0"/>
                </a:solidFill>
              </a:rPr>
              <a:t>LA POSE DU COMPTEUR EST-ELLE OBLIGATOIRE</a:t>
            </a:r>
            <a:endParaRPr lang="fr-FR" sz="3200" dirty="0">
              <a:solidFill>
                <a:srgbClr val="0070C0"/>
              </a:solidFill>
            </a:endParaRPr>
          </a:p>
        </p:txBody>
      </p:sp>
      <p:sp>
        <p:nvSpPr>
          <p:cNvPr id="3" name="Espace réservé du contenu 2"/>
          <p:cNvSpPr>
            <a:spLocks noGrp="1"/>
          </p:cNvSpPr>
          <p:nvPr>
            <p:ph idx="1"/>
          </p:nvPr>
        </p:nvSpPr>
        <p:spPr>
          <a:xfrm>
            <a:off x="119449" y="895606"/>
            <a:ext cx="8818605" cy="4537075"/>
          </a:xfrm>
        </p:spPr>
        <p:txBody>
          <a:bodyPr>
            <a:normAutofit/>
          </a:bodyPr>
          <a:lstStyle/>
          <a:p>
            <a:r>
              <a:rPr lang="fr-FR" sz="1400" dirty="0" smtClean="0">
                <a:solidFill>
                  <a:srgbClr val="0070C0"/>
                </a:solidFill>
              </a:rPr>
              <a:t>Oui. La pose du compteur communicant est obligatoire de part la loi : elle constitue une obligation légale dons s’acquitte le distributeur.</a:t>
            </a:r>
          </a:p>
          <a:p>
            <a:r>
              <a:rPr lang="fr-FR" sz="1400" dirty="0" smtClean="0">
                <a:solidFill>
                  <a:srgbClr val="0070C0"/>
                </a:solidFill>
              </a:rPr>
              <a:t>Le compteur est mis à disposition du client et ne lui appartient pas. Les particuliers ne peuvent pas refuser le déploiement des compteurs. En cas d’obstruction persistante à son changement, le client pourra être soumis à un « relevé spécial » payant au moins une fois par an.</a:t>
            </a:r>
          </a:p>
          <a:p>
            <a:endParaRPr lang="fr-FR" sz="1400" dirty="0">
              <a:solidFill>
                <a:srgbClr val="0070C0"/>
              </a:solidFill>
            </a:endParaRPr>
          </a:p>
        </p:txBody>
      </p:sp>
      <p:pic>
        <p:nvPicPr>
          <p:cNvPr id="5" name="Image 4"/>
          <p:cNvPicPr>
            <a:picLocks noChangeAspect="1"/>
          </p:cNvPicPr>
          <p:nvPr/>
        </p:nvPicPr>
        <p:blipFill>
          <a:blip r:embed="rId2"/>
          <a:stretch>
            <a:fillRect/>
          </a:stretch>
        </p:blipFill>
        <p:spPr>
          <a:xfrm>
            <a:off x="1003465" y="2102781"/>
            <a:ext cx="6567975" cy="4752000"/>
          </a:xfrm>
          <a:prstGeom prst="rect">
            <a:avLst/>
          </a:prstGeom>
        </p:spPr>
      </p:pic>
    </p:spTree>
    <p:extLst>
      <p:ext uri="{BB962C8B-B14F-4D97-AF65-F5344CB8AC3E}">
        <p14:creationId xmlns:p14="http://schemas.microsoft.com/office/powerpoint/2010/main" xmlns="" val="208600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050" y="87213"/>
            <a:ext cx="7886700" cy="1325563"/>
          </a:xfrm>
        </p:spPr>
        <p:txBody>
          <a:bodyPr>
            <a:normAutofit/>
          </a:bodyPr>
          <a:lstStyle/>
          <a:p>
            <a:r>
              <a:rPr lang="fr-FR" sz="4000" b="1" dirty="0" smtClean="0">
                <a:solidFill>
                  <a:srgbClr val="005EB8"/>
                </a:solidFill>
              </a:rPr>
              <a:t>La pose du compteur </a:t>
            </a:r>
            <a:r>
              <a:rPr lang="fr-FR" sz="4000" b="1" dirty="0" err="1" smtClean="0">
                <a:solidFill>
                  <a:srgbClr val="005EB8"/>
                </a:solidFill>
              </a:rPr>
              <a:t>Linky</a:t>
            </a:r>
            <a:r>
              <a:rPr lang="fr-FR" sz="4000" b="1" dirty="0" smtClean="0">
                <a:solidFill>
                  <a:srgbClr val="005EB8"/>
                </a:solidFill>
              </a:rPr>
              <a:t> </a:t>
            </a:r>
            <a:br>
              <a:rPr lang="fr-FR" sz="4000" b="1" dirty="0" smtClean="0">
                <a:solidFill>
                  <a:srgbClr val="005EB8"/>
                </a:solidFill>
              </a:rPr>
            </a:br>
            <a:r>
              <a:rPr lang="fr-FR" sz="4000" b="1" dirty="0" smtClean="0">
                <a:solidFill>
                  <a:srgbClr val="005EB8"/>
                </a:solidFill>
              </a:rPr>
              <a:t>est-elle obligatoire ?</a:t>
            </a:r>
          </a:p>
        </p:txBody>
      </p:sp>
      <p:sp>
        <p:nvSpPr>
          <p:cNvPr id="3" name="Espace réservé du contenu 2"/>
          <p:cNvSpPr>
            <a:spLocks noGrp="1"/>
          </p:cNvSpPr>
          <p:nvPr>
            <p:ph idx="1"/>
          </p:nvPr>
        </p:nvSpPr>
        <p:spPr>
          <a:xfrm>
            <a:off x="457200" y="1412776"/>
            <a:ext cx="8218488" cy="4537075"/>
          </a:xfrm>
        </p:spPr>
        <p:txBody>
          <a:bodyPr>
            <a:normAutofit/>
          </a:bodyPr>
          <a:lstStyle/>
          <a:p>
            <a:pPr marL="342900" lvl="1" indent="-342900">
              <a:buClr>
                <a:schemeClr val="accent5"/>
              </a:buClr>
              <a:buFont typeface="Wingdings" pitchFamily="2" charset="2"/>
              <a:buChar char="v"/>
            </a:pPr>
            <a:r>
              <a:rPr lang="fr-FR" sz="1400" dirty="0" smtClean="0"/>
              <a:t>Oui. La pose du compteur communicant est obligatoire de part la loi : elle constitue une obligation légale dont s’acquitte le distributeur</a:t>
            </a:r>
          </a:p>
          <a:p>
            <a:pPr marL="342900" lvl="1" indent="-342900">
              <a:buClr>
                <a:schemeClr val="accent5"/>
              </a:buClr>
              <a:buFont typeface="Wingdings" pitchFamily="2" charset="2"/>
              <a:buChar char="v"/>
            </a:pPr>
            <a:r>
              <a:rPr lang="fr-FR" sz="1400" dirty="0" smtClean="0"/>
              <a:t>Les compteurs sont la propriété de la collectivité qui en confie à </a:t>
            </a:r>
            <a:r>
              <a:rPr lang="fr-FR" sz="1400" dirty="0" err="1" smtClean="0"/>
              <a:t>Enedis</a:t>
            </a:r>
            <a:r>
              <a:rPr lang="fr-FR" sz="1400" dirty="0" smtClean="0"/>
              <a:t> l’exploitation à travers le contrat de concession. Les particuliers ne peuvent pas refuser le déploiement des compteurs. En cas d’obstruction persistante à son changement, le client pourra être soumis à un « relevé spécial » payant au moins une fois par an.</a:t>
            </a:r>
          </a:p>
          <a:p>
            <a:pPr marL="342900" lvl="1" indent="-342900">
              <a:buClr>
                <a:schemeClr val="accent5"/>
              </a:buClr>
              <a:buFont typeface="Wingdings" pitchFamily="2" charset="2"/>
              <a:buChar char="v"/>
            </a:pPr>
            <a:r>
              <a:rPr lang="fr-FR" sz="1400" dirty="0" smtClean="0"/>
              <a:t>De par sa mission et comme il est inscrit dans le contrat d’accès au réseau, </a:t>
            </a:r>
            <a:r>
              <a:rPr lang="fr-FR" sz="1400" b="1" dirty="0" err="1" smtClean="0">
                <a:solidFill>
                  <a:schemeClr val="accent5"/>
                </a:solidFill>
              </a:rPr>
              <a:t>Enedis</a:t>
            </a:r>
            <a:r>
              <a:rPr lang="fr-FR" sz="1400" b="1" dirty="0" smtClean="0">
                <a:solidFill>
                  <a:schemeClr val="accent3"/>
                </a:solidFill>
              </a:rPr>
              <a:t> </a:t>
            </a:r>
            <a:r>
              <a:rPr lang="fr-FR" sz="1400" b="1" dirty="0" smtClean="0">
                <a:solidFill>
                  <a:schemeClr val="accent5"/>
                </a:solidFill>
              </a:rPr>
              <a:t>doit avoir accès au dispositif de comptage</a:t>
            </a:r>
            <a:r>
              <a:rPr lang="fr-FR" sz="1400" dirty="0" smtClean="0"/>
              <a:t>. Dans le cas contraire, le client s’expose à une suspension de son accès au réseau.</a:t>
            </a:r>
          </a:p>
          <a:p>
            <a:pPr marL="342900" lvl="1" indent="-342900">
              <a:buClr>
                <a:schemeClr val="accent5"/>
              </a:buClr>
              <a:buFont typeface="Wingdings" pitchFamily="2" charset="2"/>
              <a:buChar char="v"/>
            </a:pPr>
            <a:r>
              <a:rPr lang="fr-FR" sz="1400" b="1" dirty="0" smtClean="0">
                <a:solidFill>
                  <a:schemeClr val="accent5"/>
                </a:solidFill>
              </a:rPr>
              <a:t>Le déploiement de </a:t>
            </a:r>
            <a:r>
              <a:rPr lang="fr-FR" sz="1400" b="1" dirty="0" err="1" smtClean="0">
                <a:solidFill>
                  <a:schemeClr val="accent5"/>
                </a:solidFill>
              </a:rPr>
              <a:t>Linky</a:t>
            </a:r>
            <a:r>
              <a:rPr lang="fr-FR" sz="1400" b="1" dirty="0" smtClean="0">
                <a:solidFill>
                  <a:schemeClr val="accent5"/>
                </a:solidFill>
              </a:rPr>
              <a:t> est une obligation légale</a:t>
            </a:r>
            <a:r>
              <a:rPr lang="fr-FR" sz="1400" dirty="0" smtClean="0"/>
              <a:t>, inscrite au code de l’énergie. Dans le cadre de sa mission de service public, </a:t>
            </a:r>
            <a:r>
              <a:rPr lang="fr-FR" sz="1400" dirty="0" err="1" smtClean="0"/>
              <a:t>Enedis</a:t>
            </a:r>
            <a:r>
              <a:rPr lang="fr-FR" sz="1400" dirty="0" smtClean="0"/>
              <a:t> est tenue d’assurer le renouvellement des compteurs.</a:t>
            </a:r>
          </a:p>
          <a:p>
            <a:pPr marL="342900" lvl="1" indent="-342900">
              <a:buClr>
                <a:schemeClr val="accent5"/>
              </a:buClr>
              <a:buFont typeface="Wingdings" pitchFamily="2" charset="2"/>
              <a:buChar char="v"/>
            </a:pPr>
            <a:r>
              <a:rPr lang="fr-FR" sz="1400" dirty="0" smtClean="0"/>
              <a:t>Juridiquement une commune ne peut pas s’opposer à l’arrivée de </a:t>
            </a:r>
            <a:r>
              <a:rPr lang="fr-FR" sz="1400" dirty="0" err="1" smtClean="0"/>
              <a:t>Linky</a:t>
            </a:r>
            <a:r>
              <a:rPr lang="fr-FR" sz="1400" dirty="0" smtClean="0"/>
              <a:t>. Ce n’est pas de son ressort mais de celui de l’Etat qui a inscrit le déploiement dans une loi et des décrets. </a:t>
            </a:r>
            <a:r>
              <a:rPr lang="fr-FR" sz="1400" b="1" dirty="0" smtClean="0">
                <a:solidFill>
                  <a:schemeClr val="accent5"/>
                </a:solidFill>
              </a:rPr>
              <a:t>La responsabilité de la commune ne peut pas être engagée</a:t>
            </a:r>
            <a:r>
              <a:rPr lang="fr-FR" sz="1400" dirty="0" smtClean="0"/>
              <a:t>.</a:t>
            </a:r>
          </a:p>
          <a:p>
            <a:pPr marL="342900" lvl="1" indent="-342900">
              <a:buClr>
                <a:schemeClr val="accent5"/>
              </a:buClr>
              <a:buFont typeface="Wingdings" pitchFamily="2" charset="2"/>
              <a:buChar char="v"/>
            </a:pPr>
            <a:endParaRPr lang="fr-FR" sz="1800" dirty="0"/>
          </a:p>
        </p:txBody>
      </p:sp>
      <p:sp>
        <p:nvSpPr>
          <p:cNvPr id="4" name="Rectangle à coins arrondis 3"/>
          <p:cNvSpPr/>
          <p:nvPr/>
        </p:nvSpPr>
        <p:spPr>
          <a:xfrm>
            <a:off x="539552" y="4838189"/>
            <a:ext cx="8049985" cy="1694242"/>
          </a:xfrm>
          <a:prstGeom prst="round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lvl="1" algn="just"/>
            <a:r>
              <a:rPr lang="fr-FR" sz="1200" dirty="0">
                <a:solidFill>
                  <a:schemeClr val="tx1"/>
                </a:solidFill>
                <a:latin typeface="Calibri" charset="0"/>
                <a:ea typeface="Calibri" charset="0"/>
                <a:cs typeface="Times New Roman" charset="0"/>
              </a:rPr>
              <a:t>Le déploiement du compteur LINKY s’inscrit dans le cadre d’une </a:t>
            </a:r>
            <a:r>
              <a:rPr lang="fr-FR" sz="1200" b="1" dirty="0">
                <a:solidFill>
                  <a:schemeClr val="tx1"/>
                </a:solidFill>
                <a:latin typeface="Calibri" charset="0"/>
                <a:ea typeface="Calibri" charset="0"/>
                <a:cs typeface="Times New Roman" charset="0"/>
              </a:rPr>
              <a:t>démarche européenne et nationale </a:t>
            </a:r>
            <a:r>
              <a:rPr lang="fr-FR" sz="1200" dirty="0">
                <a:solidFill>
                  <a:schemeClr val="tx1"/>
                </a:solidFill>
                <a:latin typeface="Calibri" charset="0"/>
                <a:ea typeface="Calibri" charset="0"/>
                <a:cs typeface="Times New Roman" charset="0"/>
              </a:rPr>
              <a:t>remontant au début des années 2000 et encadrée par plusieurs textes législatifs et </a:t>
            </a:r>
            <a:r>
              <a:rPr lang="fr-FR" sz="1200" dirty="0" smtClean="0">
                <a:solidFill>
                  <a:schemeClr val="tx1"/>
                </a:solidFill>
                <a:latin typeface="Calibri" charset="0"/>
                <a:ea typeface="Calibri" charset="0"/>
                <a:cs typeface="Times New Roman" charset="0"/>
              </a:rPr>
              <a:t>réglementaires, dont : </a:t>
            </a:r>
          </a:p>
          <a:p>
            <a:pPr marL="171450" indent="-171450" algn="just">
              <a:buFont typeface="Arial" charset="0"/>
              <a:buChar char="•"/>
            </a:pPr>
            <a:r>
              <a:rPr lang="fr-FR" sz="1200" dirty="0" smtClean="0">
                <a:solidFill>
                  <a:schemeClr val="tx1"/>
                </a:solidFill>
                <a:latin typeface="Calibri" charset="0"/>
                <a:ea typeface="Calibri" charset="0"/>
                <a:cs typeface="Times New Roman" charset="0"/>
              </a:rPr>
              <a:t>La </a:t>
            </a:r>
            <a:r>
              <a:rPr lang="fr-FR" sz="1200" b="1" dirty="0">
                <a:solidFill>
                  <a:schemeClr val="tx1"/>
                </a:solidFill>
                <a:latin typeface="Calibri" charset="0"/>
                <a:ea typeface="Calibri" charset="0"/>
                <a:cs typeface="Times New Roman" charset="0"/>
              </a:rPr>
              <a:t>directive 2009/72/CE</a:t>
            </a:r>
            <a:r>
              <a:rPr lang="fr-FR" sz="1200" dirty="0">
                <a:solidFill>
                  <a:schemeClr val="tx1"/>
                </a:solidFill>
                <a:latin typeface="Calibri" charset="0"/>
                <a:ea typeface="Calibri" charset="0"/>
                <a:cs typeface="Times New Roman" charset="0"/>
              </a:rPr>
              <a:t>, dans son paragraphe 2 de l’annexe I, énonce en particulier que les « Etats membres veillent à la mise en place de systèmes intelligents de mesure qui favorisent la participation active des consommateurs au marché de la fourniture d’électricité ». Cette directive est transposée en droit français à </a:t>
            </a:r>
            <a:r>
              <a:rPr lang="fr-FR" sz="1200" b="1" dirty="0">
                <a:solidFill>
                  <a:schemeClr val="tx1"/>
                </a:solidFill>
                <a:latin typeface="Calibri" charset="0"/>
                <a:ea typeface="Calibri" charset="0"/>
                <a:cs typeface="Times New Roman" charset="0"/>
              </a:rPr>
              <a:t>l’article L. 341-4 </a:t>
            </a:r>
            <a:r>
              <a:rPr lang="fr-FR" sz="1200" dirty="0">
                <a:solidFill>
                  <a:schemeClr val="tx1"/>
                </a:solidFill>
                <a:latin typeface="Calibri" charset="0"/>
                <a:ea typeface="Calibri" charset="0"/>
                <a:cs typeface="Times New Roman" charset="0"/>
              </a:rPr>
              <a:t>du code de l’énergie.</a:t>
            </a:r>
          </a:p>
          <a:p>
            <a:pPr marL="171450" indent="-171450" algn="just">
              <a:buFont typeface="Arial" charset="0"/>
              <a:buChar char="•"/>
            </a:pPr>
            <a:r>
              <a:rPr lang="fr-FR" sz="1200" dirty="0">
                <a:solidFill>
                  <a:schemeClr val="tx1"/>
                </a:solidFill>
                <a:latin typeface="Calibri" charset="0"/>
                <a:ea typeface="Calibri" charset="0"/>
                <a:cs typeface="Times New Roman" charset="0"/>
              </a:rPr>
              <a:t>Le </a:t>
            </a:r>
            <a:r>
              <a:rPr lang="fr-FR" sz="1200" b="1" dirty="0">
                <a:solidFill>
                  <a:schemeClr val="tx1"/>
                </a:solidFill>
                <a:latin typeface="Calibri" charset="0"/>
                <a:ea typeface="Calibri" charset="0"/>
                <a:cs typeface="Times New Roman" charset="0"/>
              </a:rPr>
              <a:t>Décret n°2010-1022 du 31 août 2010 </a:t>
            </a:r>
            <a:r>
              <a:rPr lang="fr-FR" sz="1200" dirty="0">
                <a:solidFill>
                  <a:schemeClr val="tx1"/>
                </a:solidFill>
                <a:latin typeface="Calibri" charset="0"/>
                <a:ea typeface="Calibri" charset="0"/>
                <a:cs typeface="Times New Roman" charset="0"/>
              </a:rPr>
              <a:t>relatif aux dispositifs de comptage sur les réseaux publics d’électricité rend obligatoire la mise en œuvre de compteurs communicants par le gestionnaire </a:t>
            </a:r>
            <a:r>
              <a:rPr lang="fr-FR" sz="1200" dirty="0" err="1" smtClean="0">
                <a:solidFill>
                  <a:schemeClr val="tx1"/>
                </a:solidFill>
                <a:latin typeface="Calibri" charset="0"/>
                <a:ea typeface="Calibri" charset="0"/>
                <a:cs typeface="Times New Roman" charset="0"/>
              </a:rPr>
              <a:t>Enedis</a:t>
            </a:r>
            <a:r>
              <a:rPr lang="fr-FR" sz="1200" dirty="0" smtClean="0">
                <a:solidFill>
                  <a:schemeClr val="tx1"/>
                </a:solidFill>
                <a:latin typeface="Calibri" charset="0"/>
                <a:ea typeface="Calibri" charset="0"/>
                <a:cs typeface="Times New Roman" charset="0"/>
              </a:rPr>
              <a:t>. </a:t>
            </a:r>
            <a:r>
              <a:rPr lang="fr-FR" sz="1200" dirty="0">
                <a:solidFill>
                  <a:schemeClr val="tx1"/>
                </a:solidFill>
                <a:latin typeface="Calibri" charset="0"/>
                <a:ea typeface="Calibri" charset="0"/>
                <a:cs typeface="Times New Roman" charset="0"/>
              </a:rPr>
              <a:t>Cette obligation a été récemment reprise dans le </a:t>
            </a:r>
            <a:r>
              <a:rPr lang="fr-FR" sz="1200" b="1" dirty="0">
                <a:solidFill>
                  <a:schemeClr val="tx1"/>
                </a:solidFill>
                <a:latin typeface="Calibri" charset="0"/>
                <a:ea typeface="Calibri" charset="0"/>
                <a:cs typeface="Times New Roman" charset="0"/>
              </a:rPr>
              <a:t>code de l’énergie </a:t>
            </a:r>
            <a:r>
              <a:rPr lang="fr-FR" sz="1200" dirty="0">
                <a:solidFill>
                  <a:schemeClr val="tx1"/>
                </a:solidFill>
                <a:latin typeface="Calibri" charset="0"/>
                <a:ea typeface="Calibri" charset="0"/>
                <a:cs typeface="Times New Roman" charset="0"/>
              </a:rPr>
              <a:t>à l’</a:t>
            </a:r>
            <a:r>
              <a:rPr lang="fr-FR" sz="1200" b="1" dirty="0">
                <a:solidFill>
                  <a:schemeClr val="tx1"/>
                </a:solidFill>
                <a:latin typeface="Calibri" charset="0"/>
                <a:ea typeface="Calibri" charset="0"/>
                <a:cs typeface="Times New Roman" charset="0"/>
              </a:rPr>
              <a:t>article R341-4</a:t>
            </a:r>
            <a:r>
              <a:rPr lang="fr-FR" sz="1200" dirty="0">
                <a:solidFill>
                  <a:schemeClr val="tx1"/>
                </a:solidFill>
                <a:latin typeface="Calibri" charset="0"/>
                <a:ea typeface="Calibri" charset="0"/>
                <a:cs typeface="Times New Roman" charset="0"/>
              </a:rPr>
              <a:t>. Le calendrier de déploiement est lui indiqué à l’</a:t>
            </a:r>
            <a:r>
              <a:rPr lang="fr-FR" sz="1200" b="1" dirty="0">
                <a:solidFill>
                  <a:schemeClr val="tx1"/>
                </a:solidFill>
                <a:latin typeface="Calibri" charset="0"/>
                <a:ea typeface="Calibri" charset="0"/>
                <a:cs typeface="Times New Roman" charset="0"/>
              </a:rPr>
              <a:t>article </a:t>
            </a:r>
            <a:r>
              <a:rPr lang="fr-FR" sz="1200" b="1" dirty="0" smtClean="0">
                <a:solidFill>
                  <a:schemeClr val="tx1"/>
                </a:solidFill>
                <a:latin typeface="Calibri" charset="0"/>
                <a:ea typeface="Calibri" charset="0"/>
                <a:cs typeface="Times New Roman" charset="0"/>
              </a:rPr>
              <a:t>R341-8</a:t>
            </a:r>
            <a:r>
              <a:rPr lang="fr-FR" sz="1200" dirty="0" smtClean="0">
                <a:solidFill>
                  <a:schemeClr val="tx1"/>
                </a:solidFill>
                <a:latin typeface="Calibri" charset="0"/>
                <a:ea typeface="Calibri" charset="0"/>
                <a:cs typeface="Times New Roman" charset="0"/>
              </a:rPr>
              <a:t>.</a:t>
            </a:r>
            <a:endParaRPr lang="fr-FR" sz="1200" dirty="0">
              <a:solidFill>
                <a:schemeClr val="tx1"/>
              </a:solidFill>
              <a:latin typeface="Calibri" charset="0"/>
              <a:ea typeface="Calibri" charset="0"/>
              <a:cs typeface="Times New Roman" charset="0"/>
            </a:endParaRPr>
          </a:p>
        </p:txBody>
      </p:sp>
      <p:sp>
        <p:nvSpPr>
          <p:cNvPr id="5" name="Ellipse 4"/>
          <p:cNvSpPr/>
          <p:nvPr/>
        </p:nvSpPr>
        <p:spPr>
          <a:xfrm>
            <a:off x="249407" y="4373606"/>
            <a:ext cx="828069" cy="84336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6" name="Image 5"/>
          <p:cNvPicPr>
            <a:picLocks noChangeAspect="1"/>
          </p:cNvPicPr>
          <p:nvPr/>
        </p:nvPicPr>
        <p:blipFill>
          <a:blip r:embed="rId2" cstate="email">
            <a:duotone>
              <a:prstClr val="black"/>
              <a:schemeClr val="accent5">
                <a:tint val="45000"/>
                <a:satMod val="400000"/>
              </a:schemeClr>
            </a:duotone>
            <a:extLst>
              <a:ext uri="{28A0092B-C50C-407E-A947-70E740481C1C}">
                <a14:useLocalDpi xmlns="" xmlns:a14="http://schemas.microsoft.com/office/drawing/2010/main"/>
              </a:ext>
            </a:extLst>
          </a:blip>
          <a:stretch>
            <a:fillRect/>
          </a:stretch>
        </p:blipFill>
        <p:spPr>
          <a:xfrm>
            <a:off x="442018" y="4530178"/>
            <a:ext cx="577296" cy="5772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645" y="64691"/>
            <a:ext cx="7886700" cy="1325563"/>
          </a:xfrm>
        </p:spPr>
        <p:txBody>
          <a:bodyPr>
            <a:normAutofit/>
          </a:bodyPr>
          <a:lstStyle/>
          <a:p>
            <a:r>
              <a:rPr lang="fr-FR" sz="4000" b="1" dirty="0" err="1" smtClean="0">
                <a:solidFill>
                  <a:srgbClr val="005EB8"/>
                </a:solidFill>
              </a:rPr>
              <a:t>Linky</a:t>
            </a:r>
            <a:r>
              <a:rPr lang="fr-FR" sz="4000" b="1" dirty="0" smtClean="0">
                <a:solidFill>
                  <a:srgbClr val="005EB8"/>
                </a:solidFill>
              </a:rPr>
              <a:t>, </a:t>
            </a:r>
            <a:br>
              <a:rPr lang="fr-FR" sz="4000" b="1" dirty="0" smtClean="0">
                <a:solidFill>
                  <a:srgbClr val="005EB8"/>
                </a:solidFill>
              </a:rPr>
            </a:br>
            <a:r>
              <a:rPr lang="fr-FR" sz="4000" b="1" dirty="0" smtClean="0">
                <a:solidFill>
                  <a:srgbClr val="005EB8"/>
                </a:solidFill>
              </a:rPr>
              <a:t>comment ça marche ?</a:t>
            </a:r>
            <a:endParaRPr lang="fr-FR" sz="4000" b="1" dirty="0">
              <a:solidFill>
                <a:srgbClr val="005EB8"/>
              </a:solidFill>
            </a:endParaRPr>
          </a:p>
        </p:txBody>
      </p:sp>
      <p:sp>
        <p:nvSpPr>
          <p:cNvPr id="4" name="Rectangle 119"/>
          <p:cNvSpPr>
            <a:spLocks noChangeArrowheads="1"/>
          </p:cNvSpPr>
          <p:nvPr/>
        </p:nvSpPr>
        <p:spPr bwMode="auto">
          <a:xfrm>
            <a:off x="533080" y="5485693"/>
            <a:ext cx="8894715" cy="751619"/>
          </a:xfrm>
          <a:prstGeom prst="rect">
            <a:avLst/>
          </a:prstGeom>
          <a:noFill/>
          <a:ln w="9525">
            <a:noFill/>
            <a:miter lim="800000"/>
            <a:headEnd/>
            <a:tailEnd/>
          </a:ln>
        </p:spPr>
        <p:txBody>
          <a:bodyPr wrap="square" lIns="104269" tIns="52135" rIns="104269" bIns="52135">
            <a:spAutoFit/>
          </a:bodyPr>
          <a:lstStyle/>
          <a:p>
            <a:pPr>
              <a:buFont typeface="Arial" pitchFamily="34" charset="0"/>
              <a:buChar char="•"/>
              <a:tabLst>
                <a:tab pos="407444" algn="l"/>
                <a:tab pos="818509" algn="l"/>
                <a:tab pos="1229575" algn="l"/>
                <a:tab pos="1640640" algn="l"/>
                <a:tab pos="2051706" algn="l"/>
                <a:tab pos="2460961" algn="l"/>
                <a:tab pos="2872026" algn="l"/>
                <a:tab pos="3283092" algn="l"/>
                <a:tab pos="3694157" algn="l"/>
                <a:tab pos="4105223" algn="l"/>
                <a:tab pos="4514478" algn="l"/>
                <a:tab pos="4925543" algn="l"/>
              </a:tabLst>
            </a:pPr>
            <a:r>
              <a:rPr lang="fr-FR" sz="1400" dirty="0">
                <a:solidFill>
                  <a:schemeClr val="accent1"/>
                </a:solidFill>
              </a:rPr>
              <a:t> </a:t>
            </a:r>
            <a:r>
              <a:rPr lang="fr-FR" sz="1400" b="1" dirty="0">
                <a:solidFill>
                  <a:schemeClr val="accent1"/>
                </a:solidFill>
              </a:rPr>
              <a:t>Bi- directionnel </a:t>
            </a:r>
            <a:r>
              <a:rPr lang="fr-FR" sz="1400" dirty="0">
                <a:solidFill>
                  <a:srgbClr val="626568"/>
                </a:solidFill>
              </a:rPr>
              <a:t>	il peut envoyer et recevoir des informations et des ordres à distance</a:t>
            </a:r>
          </a:p>
          <a:p>
            <a:pPr>
              <a:buFont typeface="Arial" pitchFamily="34" charset="0"/>
              <a:buChar char="•"/>
              <a:tabLst>
                <a:tab pos="407444" algn="l"/>
                <a:tab pos="818509" algn="l"/>
                <a:tab pos="1229575" algn="l"/>
                <a:tab pos="1640640" algn="l"/>
                <a:tab pos="2051706" algn="l"/>
                <a:tab pos="2460961" algn="l"/>
                <a:tab pos="2872026" algn="l"/>
                <a:tab pos="3283092" algn="l"/>
                <a:tab pos="3694157" algn="l"/>
                <a:tab pos="4105223" algn="l"/>
                <a:tab pos="4514478" algn="l"/>
                <a:tab pos="4925543" algn="l"/>
              </a:tabLst>
            </a:pPr>
            <a:r>
              <a:rPr lang="fr-FR" sz="1400" dirty="0">
                <a:solidFill>
                  <a:schemeClr val="accent1"/>
                </a:solidFill>
              </a:rPr>
              <a:t> </a:t>
            </a:r>
            <a:r>
              <a:rPr lang="fr-FR" sz="1400" b="1" dirty="0">
                <a:solidFill>
                  <a:schemeClr val="accent1"/>
                </a:solidFill>
              </a:rPr>
              <a:t>Interopérable</a:t>
            </a:r>
            <a:r>
              <a:rPr lang="fr-FR" sz="1400" dirty="0">
                <a:solidFill>
                  <a:schemeClr val="accent1"/>
                </a:solidFill>
              </a:rPr>
              <a:t> </a:t>
            </a:r>
            <a:r>
              <a:rPr lang="fr-FR" sz="1400" dirty="0">
                <a:solidFill>
                  <a:srgbClr val="626568"/>
                </a:solidFill>
              </a:rPr>
              <a:t>	</a:t>
            </a:r>
            <a:r>
              <a:rPr lang="fr-FR" sz="1400" dirty="0" smtClean="0">
                <a:solidFill>
                  <a:srgbClr val="626568"/>
                </a:solidFill>
              </a:rPr>
              <a:t>	protocoles </a:t>
            </a:r>
            <a:r>
              <a:rPr lang="fr-FR" sz="1400" dirty="0">
                <a:solidFill>
                  <a:srgbClr val="626568"/>
                </a:solidFill>
              </a:rPr>
              <a:t>de communication standard et matériels interchangeables</a:t>
            </a:r>
          </a:p>
          <a:p>
            <a:pPr>
              <a:buFont typeface="Arial" pitchFamily="34" charset="0"/>
              <a:buChar char="•"/>
              <a:tabLst>
                <a:tab pos="407444" algn="l"/>
                <a:tab pos="818509" algn="l"/>
                <a:tab pos="1229575" algn="l"/>
                <a:tab pos="1640640" algn="l"/>
                <a:tab pos="2051706" algn="l"/>
                <a:tab pos="2460961" algn="l"/>
                <a:tab pos="2872026" algn="l"/>
                <a:tab pos="3283092" algn="l"/>
                <a:tab pos="3694157" algn="l"/>
                <a:tab pos="4105223" algn="l"/>
                <a:tab pos="4514478" algn="l"/>
                <a:tab pos="4925543" algn="l"/>
              </a:tabLst>
            </a:pPr>
            <a:r>
              <a:rPr lang="fr-FR" sz="1400" dirty="0">
                <a:solidFill>
                  <a:schemeClr val="accent1"/>
                </a:solidFill>
              </a:rPr>
              <a:t> </a:t>
            </a:r>
            <a:r>
              <a:rPr lang="fr-FR" sz="1400" b="1" dirty="0">
                <a:solidFill>
                  <a:schemeClr val="accent1"/>
                </a:solidFill>
              </a:rPr>
              <a:t>Evolutif </a:t>
            </a:r>
            <a:r>
              <a:rPr lang="fr-FR" sz="1400" b="1" dirty="0">
                <a:solidFill>
                  <a:srgbClr val="626568"/>
                </a:solidFill>
              </a:rPr>
              <a:t>	</a:t>
            </a:r>
            <a:r>
              <a:rPr lang="fr-FR" sz="1400" dirty="0">
                <a:solidFill>
                  <a:srgbClr val="626568"/>
                </a:solidFill>
              </a:rPr>
              <a:t>		possibilité de faire évoluer les technologies utilisées (logiciels ou télécommunication)</a:t>
            </a:r>
            <a:endParaRPr lang="en-GB" sz="1400" dirty="0">
              <a:solidFill>
                <a:srgbClr val="626568"/>
              </a:solidFill>
            </a:endParaRPr>
          </a:p>
        </p:txBody>
      </p:sp>
      <p:sp>
        <p:nvSpPr>
          <p:cNvPr id="5" name="ZoneTexte 31"/>
          <p:cNvSpPr txBox="1">
            <a:spLocks noChangeArrowheads="1"/>
          </p:cNvSpPr>
          <p:nvPr/>
        </p:nvSpPr>
        <p:spPr bwMode="auto">
          <a:xfrm>
            <a:off x="3950577" y="4353499"/>
            <a:ext cx="1360809" cy="598600"/>
          </a:xfrm>
          <a:prstGeom prst="rect">
            <a:avLst/>
          </a:prstGeom>
          <a:noFill/>
          <a:ln w="9525">
            <a:noFill/>
            <a:miter lim="800000"/>
            <a:headEnd/>
            <a:tailEnd/>
          </a:ln>
        </p:spPr>
        <p:txBody>
          <a:bodyPr lIns="104269" tIns="52135" rIns="104269" bIns="52135">
            <a:spAutoFit/>
          </a:bodyPr>
          <a:lstStyle/>
          <a:p>
            <a:pPr algn="ctr"/>
            <a:r>
              <a:rPr lang="fr-FR" sz="1600" b="1" dirty="0">
                <a:solidFill>
                  <a:schemeClr val="accent2"/>
                </a:solidFill>
              </a:rPr>
              <a:t>Poste de distribution</a:t>
            </a:r>
          </a:p>
        </p:txBody>
      </p:sp>
      <p:sp>
        <p:nvSpPr>
          <p:cNvPr id="6" name="ZoneTexte 113"/>
          <p:cNvSpPr txBox="1">
            <a:spLocks noChangeArrowheads="1"/>
          </p:cNvSpPr>
          <p:nvPr/>
        </p:nvSpPr>
        <p:spPr bwMode="auto">
          <a:xfrm>
            <a:off x="342900" y="1390254"/>
            <a:ext cx="2161468" cy="382287"/>
          </a:xfrm>
          <a:prstGeom prst="rect">
            <a:avLst/>
          </a:prstGeom>
          <a:noFill/>
          <a:ln w="9525">
            <a:noFill/>
            <a:miter lim="800000"/>
            <a:headEnd/>
            <a:tailEnd/>
          </a:ln>
        </p:spPr>
        <p:txBody>
          <a:bodyPr wrap="square" lIns="104269" tIns="52135" rIns="104269" bIns="52135">
            <a:spAutoFit/>
          </a:bodyPr>
          <a:lstStyle/>
          <a:p>
            <a:pPr algn="ctr"/>
            <a:r>
              <a:rPr lang="fr-FR" b="1" dirty="0" smtClean="0">
                <a:solidFill>
                  <a:schemeClr val="accent2"/>
                </a:solidFill>
                <a:sym typeface="Wingdings" pitchFamily="2" charset="2"/>
              </a:rPr>
              <a:t>Compteur </a:t>
            </a:r>
            <a:r>
              <a:rPr lang="fr-FR" b="1" dirty="0" err="1" smtClean="0">
                <a:solidFill>
                  <a:schemeClr val="accent2"/>
                </a:solidFill>
                <a:sym typeface="Wingdings" pitchFamily="2" charset="2"/>
              </a:rPr>
              <a:t>Linky</a:t>
            </a:r>
            <a:endParaRPr lang="fr-FR" b="1" dirty="0">
              <a:solidFill>
                <a:schemeClr val="accent2"/>
              </a:solidFill>
            </a:endParaRPr>
          </a:p>
        </p:txBody>
      </p:sp>
      <p:sp>
        <p:nvSpPr>
          <p:cNvPr id="7" name="ZoneTexte 115"/>
          <p:cNvSpPr txBox="1">
            <a:spLocks noChangeArrowheads="1"/>
          </p:cNvSpPr>
          <p:nvPr/>
        </p:nvSpPr>
        <p:spPr bwMode="auto">
          <a:xfrm>
            <a:off x="3721917" y="1374501"/>
            <a:ext cx="1578641" cy="382287"/>
          </a:xfrm>
          <a:prstGeom prst="rect">
            <a:avLst/>
          </a:prstGeom>
          <a:noFill/>
          <a:ln w="9525">
            <a:noFill/>
            <a:miter lim="800000"/>
            <a:headEnd/>
            <a:tailEnd/>
          </a:ln>
        </p:spPr>
        <p:txBody>
          <a:bodyPr wrap="none" lIns="104269" tIns="52135" rIns="104269" bIns="52135">
            <a:spAutoFit/>
          </a:bodyPr>
          <a:lstStyle/>
          <a:p>
            <a:pPr algn="ctr"/>
            <a:r>
              <a:rPr lang="fr-FR" b="1" dirty="0">
                <a:solidFill>
                  <a:schemeClr val="accent2"/>
                </a:solidFill>
                <a:sym typeface="Wingdings" pitchFamily="2" charset="2"/>
              </a:rPr>
              <a:t>Concentrateur</a:t>
            </a:r>
            <a:endParaRPr lang="fr-FR" b="1" dirty="0">
              <a:solidFill>
                <a:schemeClr val="accent2"/>
              </a:solidFill>
            </a:endParaRPr>
          </a:p>
        </p:txBody>
      </p:sp>
      <p:sp>
        <p:nvSpPr>
          <p:cNvPr id="8" name="ZoneTexte 116"/>
          <p:cNvSpPr txBox="1">
            <a:spLocks noChangeArrowheads="1"/>
          </p:cNvSpPr>
          <p:nvPr/>
        </p:nvSpPr>
        <p:spPr bwMode="auto">
          <a:xfrm>
            <a:off x="6007552" y="1390253"/>
            <a:ext cx="3896815" cy="382287"/>
          </a:xfrm>
          <a:prstGeom prst="rect">
            <a:avLst/>
          </a:prstGeom>
          <a:noFill/>
          <a:ln w="9525">
            <a:noFill/>
            <a:miter lim="800000"/>
            <a:headEnd/>
            <a:tailEnd/>
          </a:ln>
        </p:spPr>
        <p:txBody>
          <a:bodyPr wrap="square" lIns="104269" tIns="52135" rIns="104269" bIns="52135">
            <a:spAutoFit/>
          </a:bodyPr>
          <a:lstStyle/>
          <a:p>
            <a:pPr algn="ctr"/>
            <a:r>
              <a:rPr lang="fr-FR" b="1">
                <a:solidFill>
                  <a:schemeClr val="accent2"/>
                </a:solidFill>
                <a:sym typeface="Wingdings" pitchFamily="2" charset="2"/>
              </a:rPr>
              <a:t>SI </a:t>
            </a:r>
            <a:r>
              <a:rPr lang="fr-FR" b="1" smtClean="0">
                <a:solidFill>
                  <a:schemeClr val="accent2"/>
                </a:solidFill>
                <a:sym typeface="Wingdings" pitchFamily="2" charset="2"/>
              </a:rPr>
              <a:t>Linky Supervision</a:t>
            </a:r>
            <a:endParaRPr lang="fr-FR" b="1" dirty="0">
              <a:solidFill>
                <a:schemeClr val="accent2"/>
              </a:solidFill>
            </a:endParaRPr>
          </a:p>
        </p:txBody>
      </p:sp>
      <p:sp>
        <p:nvSpPr>
          <p:cNvPr id="9" name="Rectangle 57"/>
          <p:cNvSpPr>
            <a:spLocks noChangeArrowheads="1"/>
          </p:cNvSpPr>
          <p:nvPr/>
        </p:nvSpPr>
        <p:spPr bwMode="auto">
          <a:xfrm>
            <a:off x="410246" y="5100436"/>
            <a:ext cx="7958785" cy="382324"/>
          </a:xfrm>
          <a:prstGeom prst="rect">
            <a:avLst/>
          </a:prstGeom>
          <a:noFill/>
          <a:ln w="9525">
            <a:noFill/>
            <a:miter lim="800000"/>
            <a:headEnd/>
            <a:tailEnd/>
          </a:ln>
        </p:spPr>
        <p:txBody>
          <a:bodyPr lIns="104306" tIns="52153" rIns="104306" bIns="52153">
            <a:spAutoFit/>
          </a:bodyPr>
          <a:lstStyle/>
          <a:p>
            <a:pPr>
              <a:tabLst>
                <a:tab pos="88733" algn="l"/>
                <a:tab pos="407444" algn="l"/>
                <a:tab pos="818509" algn="l"/>
                <a:tab pos="1229575" algn="l"/>
                <a:tab pos="1640640" algn="l"/>
                <a:tab pos="2051706" algn="l"/>
                <a:tab pos="2460961" algn="l"/>
                <a:tab pos="2870216" algn="l"/>
                <a:tab pos="3281281" algn="l"/>
                <a:tab pos="3692347" algn="l"/>
                <a:tab pos="4103412" algn="l"/>
                <a:tab pos="4512666" algn="l"/>
                <a:tab pos="4923732" algn="l"/>
              </a:tabLst>
            </a:pPr>
            <a:r>
              <a:rPr lang="fr-FR" b="1" dirty="0">
                <a:solidFill>
                  <a:schemeClr val="accent1"/>
                </a:solidFill>
              </a:rPr>
              <a:t>Les caractéristiques du système Linky</a:t>
            </a:r>
            <a:endParaRPr lang="en-GB" b="1" dirty="0">
              <a:solidFill>
                <a:schemeClr val="accent1"/>
              </a:solidFill>
            </a:endParaRPr>
          </a:p>
        </p:txBody>
      </p:sp>
      <p:pic>
        <p:nvPicPr>
          <p:cNvPr id="10" name="Picture 3"/>
          <p:cNvPicPr>
            <a:picLocks noChangeAspect="1" noChangeArrowheads="1"/>
          </p:cNvPicPr>
          <p:nvPr/>
        </p:nvPicPr>
        <p:blipFill>
          <a:blip r:embed="rId2" cstate="email"/>
          <a:srcRect/>
          <a:stretch>
            <a:fillRect/>
          </a:stretch>
        </p:blipFill>
        <p:spPr bwMode="auto">
          <a:xfrm>
            <a:off x="81645" y="1731561"/>
            <a:ext cx="8998421" cy="2579931"/>
          </a:xfrm>
          <a:prstGeom prst="rect">
            <a:avLst/>
          </a:prstGeom>
          <a:noFill/>
          <a:ln w="9525">
            <a:noFill/>
            <a:miter lim="800000"/>
            <a:headEnd/>
            <a:tailEnd/>
          </a:ln>
        </p:spPr>
      </p:pic>
      <p:sp>
        <p:nvSpPr>
          <p:cNvPr id="11" name="ZoneTexte 31"/>
          <p:cNvSpPr txBox="1">
            <a:spLocks noChangeArrowheads="1"/>
          </p:cNvSpPr>
          <p:nvPr/>
        </p:nvSpPr>
        <p:spPr bwMode="auto">
          <a:xfrm>
            <a:off x="2504368" y="4300990"/>
            <a:ext cx="1360810" cy="351809"/>
          </a:xfrm>
          <a:prstGeom prst="rect">
            <a:avLst/>
          </a:prstGeom>
          <a:noFill/>
          <a:ln w="9525">
            <a:noFill/>
            <a:miter lim="800000"/>
            <a:headEnd/>
            <a:tailEnd/>
          </a:ln>
        </p:spPr>
        <p:txBody>
          <a:bodyPr lIns="104269" tIns="52135" rIns="104269" bIns="52135">
            <a:spAutoFit/>
          </a:bodyPr>
          <a:lstStyle/>
          <a:p>
            <a:pPr algn="ctr"/>
            <a:r>
              <a:rPr lang="fr-FR" sz="1600" b="1" dirty="0">
                <a:solidFill>
                  <a:schemeClr val="accent2"/>
                </a:solidFill>
              </a:rPr>
              <a:t>Réseau BT</a:t>
            </a:r>
          </a:p>
        </p:txBody>
      </p:sp>
      <p:sp>
        <p:nvSpPr>
          <p:cNvPr id="12" name="ZoneTexte 31"/>
          <p:cNvSpPr txBox="1">
            <a:spLocks noChangeArrowheads="1"/>
          </p:cNvSpPr>
          <p:nvPr/>
        </p:nvSpPr>
        <p:spPr bwMode="auto">
          <a:xfrm>
            <a:off x="7275555" y="4311492"/>
            <a:ext cx="1360810" cy="598600"/>
          </a:xfrm>
          <a:prstGeom prst="rect">
            <a:avLst/>
          </a:prstGeom>
          <a:noFill/>
          <a:ln w="9525">
            <a:noFill/>
            <a:miter lim="800000"/>
            <a:headEnd/>
            <a:tailEnd/>
          </a:ln>
        </p:spPr>
        <p:txBody>
          <a:bodyPr lIns="104269" tIns="52135" rIns="104269" bIns="52135">
            <a:spAutoFit/>
          </a:bodyPr>
          <a:lstStyle/>
          <a:p>
            <a:pPr algn="ctr"/>
            <a:r>
              <a:rPr lang="fr-FR" sz="1600" b="1" dirty="0">
                <a:solidFill>
                  <a:schemeClr val="accent2"/>
                </a:solidFill>
              </a:rPr>
              <a:t>Agence de Supervision</a:t>
            </a:r>
          </a:p>
        </p:txBody>
      </p:sp>
      <p:sp>
        <p:nvSpPr>
          <p:cNvPr id="13" name="ZoneTexte 31"/>
          <p:cNvSpPr txBox="1">
            <a:spLocks noChangeArrowheads="1"/>
          </p:cNvSpPr>
          <p:nvPr/>
        </p:nvSpPr>
        <p:spPr bwMode="auto">
          <a:xfrm>
            <a:off x="792681" y="4313243"/>
            <a:ext cx="1360810" cy="596849"/>
          </a:xfrm>
          <a:prstGeom prst="rect">
            <a:avLst/>
          </a:prstGeom>
          <a:noFill/>
          <a:ln w="9525">
            <a:noFill/>
            <a:miter lim="800000"/>
            <a:headEnd/>
            <a:tailEnd/>
          </a:ln>
        </p:spPr>
        <p:txBody>
          <a:bodyPr lIns="104269" tIns="52135" rIns="104269" bIns="52135">
            <a:spAutoFit/>
          </a:bodyPr>
          <a:lstStyle/>
          <a:p>
            <a:pPr algn="ctr"/>
            <a:r>
              <a:rPr lang="fr-FR" sz="1600" b="1" dirty="0">
                <a:solidFill>
                  <a:schemeClr val="accent2"/>
                </a:solidFill>
              </a:rPr>
              <a:t>Usages du client</a:t>
            </a:r>
          </a:p>
        </p:txBody>
      </p:sp>
      <p:sp>
        <p:nvSpPr>
          <p:cNvPr id="14" name="ZoneTexte 31"/>
          <p:cNvSpPr txBox="1">
            <a:spLocks noChangeArrowheads="1"/>
          </p:cNvSpPr>
          <p:nvPr/>
        </p:nvSpPr>
        <p:spPr bwMode="auto">
          <a:xfrm>
            <a:off x="6980915" y="4872071"/>
            <a:ext cx="1950090" cy="305343"/>
          </a:xfrm>
          <a:prstGeom prst="rect">
            <a:avLst/>
          </a:prstGeom>
          <a:noFill/>
          <a:ln w="9525">
            <a:noFill/>
            <a:miter lim="800000"/>
            <a:headEnd/>
            <a:tailEnd/>
          </a:ln>
        </p:spPr>
        <p:txBody>
          <a:bodyPr wrap="square" lIns="104269" tIns="52135" rIns="104269" bIns="52135">
            <a:spAutoFit/>
          </a:bodyPr>
          <a:lstStyle/>
          <a:p>
            <a:pPr algn="ctr"/>
            <a:r>
              <a:rPr lang="fr-FR" sz="1300" dirty="0">
                <a:solidFill>
                  <a:schemeClr val="accent2"/>
                </a:solidFill>
              </a:rPr>
              <a:t>Liens avec d’autres SI</a:t>
            </a:r>
          </a:p>
        </p:txBody>
      </p:sp>
      <p:pic>
        <p:nvPicPr>
          <p:cNvPr id="16" name="Image 15" descr="logo.PNG"/>
          <p:cNvPicPr>
            <a:picLocks noChangeAspect="1"/>
          </p:cNvPicPr>
          <p:nvPr/>
        </p:nvPicPr>
        <p:blipFill>
          <a:blip r:embed="rId3" cstate="email"/>
          <a:stretch>
            <a:fillRect/>
          </a:stretch>
        </p:blipFill>
        <p:spPr>
          <a:xfrm>
            <a:off x="7248396" y="3675256"/>
            <a:ext cx="1093476" cy="40341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C.PNG"/>
          <p:cNvPicPr>
            <a:picLocks noChangeAspect="1"/>
          </p:cNvPicPr>
          <p:nvPr/>
        </p:nvPicPr>
        <p:blipFill>
          <a:blip r:embed="rId2" cstate="email"/>
          <a:stretch>
            <a:fillRect/>
          </a:stretch>
        </p:blipFill>
        <p:spPr>
          <a:xfrm>
            <a:off x="323838" y="1000506"/>
            <a:ext cx="266723" cy="243861"/>
          </a:xfrm>
          <a:prstGeom prst="rect">
            <a:avLst/>
          </a:prstGeom>
        </p:spPr>
      </p:pic>
      <p:sp>
        <p:nvSpPr>
          <p:cNvPr id="2" name="Titre 1"/>
          <p:cNvSpPr>
            <a:spLocks noGrp="1"/>
          </p:cNvSpPr>
          <p:nvPr>
            <p:ph type="title"/>
          </p:nvPr>
        </p:nvSpPr>
        <p:spPr>
          <a:xfrm>
            <a:off x="251520" y="0"/>
            <a:ext cx="7886700" cy="1325563"/>
          </a:xfrm>
        </p:spPr>
        <p:txBody>
          <a:bodyPr>
            <a:normAutofit/>
          </a:bodyPr>
          <a:lstStyle/>
          <a:p>
            <a:r>
              <a:rPr lang="fr-FR" sz="4000" b="1" dirty="0" smtClean="0">
                <a:solidFill>
                  <a:srgbClr val="005EB8"/>
                </a:solidFill>
              </a:rPr>
              <a:t>Les compteurs communicants en Europe et dans le monde </a:t>
            </a:r>
            <a:endParaRPr lang="fr-FR" sz="4000" b="1" dirty="0">
              <a:solidFill>
                <a:srgbClr val="005EB8"/>
              </a:solidFill>
            </a:endParaRPr>
          </a:p>
        </p:txBody>
      </p:sp>
      <p:sp>
        <p:nvSpPr>
          <p:cNvPr id="47" name="Chevron 46"/>
          <p:cNvSpPr/>
          <p:nvPr/>
        </p:nvSpPr>
        <p:spPr>
          <a:xfrm>
            <a:off x="251520" y="4404019"/>
            <a:ext cx="247062" cy="214482"/>
          </a:xfrm>
          <a:prstGeom prst="chevron">
            <a:avLst/>
          </a:pr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defTabSz="891917">
              <a:defRPr/>
            </a:pPr>
            <a:endParaRPr lang="fr-FR" sz="1796" dirty="0">
              <a:solidFill>
                <a:srgbClr val="505150"/>
              </a:solidFill>
            </a:endParaRPr>
          </a:p>
        </p:txBody>
      </p:sp>
      <p:sp>
        <p:nvSpPr>
          <p:cNvPr id="48" name="Rectangle à coins arrondis 47"/>
          <p:cNvSpPr/>
          <p:nvPr/>
        </p:nvSpPr>
        <p:spPr>
          <a:xfrm>
            <a:off x="627856" y="4356467"/>
            <a:ext cx="4618154" cy="323664"/>
          </a:xfrm>
          <a:prstGeom prst="roundRect">
            <a:avLst/>
          </a:prstGeom>
          <a:no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91917">
              <a:defRPr/>
            </a:pPr>
            <a:r>
              <a:rPr lang="fr-FR" sz="1400" b="1" dirty="0" smtClean="0">
                <a:solidFill>
                  <a:schemeClr val="accent1"/>
                </a:solidFill>
              </a:rPr>
              <a:t>Le cas de l’Europe </a:t>
            </a:r>
            <a:endParaRPr lang="fr-FR" sz="1400" b="1" dirty="0">
              <a:solidFill>
                <a:schemeClr val="accent1"/>
              </a:solidFill>
            </a:endParaRPr>
          </a:p>
        </p:txBody>
      </p:sp>
      <p:sp>
        <p:nvSpPr>
          <p:cNvPr id="242" name="Rectangle 241"/>
          <p:cNvSpPr/>
          <p:nvPr/>
        </p:nvSpPr>
        <p:spPr>
          <a:xfrm>
            <a:off x="611560" y="4607871"/>
            <a:ext cx="4557067" cy="1600438"/>
          </a:xfrm>
          <a:prstGeom prst="rect">
            <a:avLst/>
          </a:prstGeom>
        </p:spPr>
        <p:txBody>
          <a:bodyPr wrap="square">
            <a:spAutoFit/>
          </a:bodyPr>
          <a:lstStyle/>
          <a:p>
            <a:pPr algn="just" defTabSz="425707">
              <a:buClr>
                <a:srgbClr val="005294"/>
              </a:buClr>
              <a:buSzPct val="70000"/>
              <a:defRPr/>
            </a:pPr>
            <a:endParaRPr lang="fr-FR" sz="1400" dirty="0" smtClean="0">
              <a:solidFill>
                <a:srgbClr val="626568"/>
              </a:solidFill>
            </a:endParaRPr>
          </a:p>
          <a:p>
            <a:pPr algn="just" defTabSz="425707">
              <a:buClr>
                <a:srgbClr val="005294"/>
              </a:buClr>
              <a:buSzPct val="70000"/>
              <a:defRPr/>
            </a:pPr>
            <a:r>
              <a:rPr lang="fr-FR" sz="1400" dirty="0" smtClean="0"/>
              <a:t>La directive européenne </a:t>
            </a:r>
            <a:r>
              <a:rPr lang="fr-FR" sz="1400" b="1" dirty="0" smtClean="0"/>
              <a:t>impose une installation dans au moins 80 % des foyers</a:t>
            </a:r>
            <a:r>
              <a:rPr lang="fr-FR" sz="1400" dirty="0" smtClean="0"/>
              <a:t> : </a:t>
            </a:r>
            <a:r>
              <a:rPr lang="fr-FR" sz="1400" dirty="0" smtClean="0">
                <a:solidFill>
                  <a:srgbClr val="626568"/>
                </a:solidFill>
              </a:rPr>
              <a:t> </a:t>
            </a:r>
            <a:r>
              <a:rPr lang="fr-FR" sz="1400" b="1" dirty="0" smtClean="0"/>
              <a:t>Seize pays membres </a:t>
            </a:r>
            <a:r>
              <a:rPr lang="fr-FR" sz="1400" dirty="0" smtClean="0">
                <a:solidFill>
                  <a:srgbClr val="626568"/>
                </a:solidFill>
              </a:rPr>
              <a:t>ont décidé un déploiement à grande échelle pour 2020, voire avant pour certains. Trois de ces États ont déjà déployé la totalité de leurs nouveaux compteurs communicants : la Finlande (3,1M de compteurs), la Suède (5,2M) et l’Italie (27M).</a:t>
            </a:r>
          </a:p>
        </p:txBody>
      </p:sp>
      <p:grpSp>
        <p:nvGrpSpPr>
          <p:cNvPr id="3" name="Groupe 23"/>
          <p:cNvGrpSpPr/>
          <p:nvPr/>
        </p:nvGrpSpPr>
        <p:grpSpPr>
          <a:xfrm>
            <a:off x="1" y="2109698"/>
            <a:ext cx="7164287" cy="2246769"/>
            <a:chOff x="1" y="2046327"/>
            <a:chExt cx="7164287" cy="2246769"/>
          </a:xfrm>
        </p:grpSpPr>
        <p:sp>
          <p:nvSpPr>
            <p:cNvPr id="15" name="Rectangle 14"/>
            <p:cNvSpPr/>
            <p:nvPr/>
          </p:nvSpPr>
          <p:spPr>
            <a:xfrm>
              <a:off x="910449" y="2046327"/>
              <a:ext cx="6253839" cy="2246769"/>
            </a:xfrm>
            <a:prstGeom prst="rect">
              <a:avLst/>
            </a:prstGeom>
          </p:spPr>
          <p:txBody>
            <a:bodyPr wrap="square">
              <a:spAutoFit/>
            </a:bodyPr>
            <a:lstStyle/>
            <a:p>
              <a:pPr marL="285750" indent="-285750">
                <a:buFont typeface="Arial" charset="0"/>
                <a:buChar char="•"/>
              </a:pPr>
              <a:r>
                <a:rPr lang="fr-FR" sz="1400" dirty="0" smtClean="0">
                  <a:solidFill>
                    <a:schemeClr val="accent1"/>
                  </a:solidFill>
                </a:rPr>
                <a:t>Politique énergétique </a:t>
              </a:r>
            </a:p>
            <a:p>
              <a:pPr marL="285750" indent="-285750">
                <a:buFont typeface="Arial" charset="0"/>
                <a:buChar char="•"/>
              </a:pPr>
              <a:r>
                <a:rPr lang="fr-FR" sz="1400" dirty="0" smtClean="0">
                  <a:solidFill>
                    <a:schemeClr val="accent1"/>
                  </a:solidFill>
                </a:rPr>
                <a:t>Organisation de la distribution</a:t>
              </a:r>
            </a:p>
            <a:p>
              <a:pPr marL="285750" indent="-285750">
                <a:buFont typeface="Arial" charset="0"/>
                <a:buChar char="•"/>
              </a:pPr>
              <a:r>
                <a:rPr lang="fr-FR" sz="1400" dirty="0" smtClean="0">
                  <a:solidFill>
                    <a:schemeClr val="accent1"/>
                  </a:solidFill>
                </a:rPr>
                <a:t>Propriété des compteurs</a:t>
              </a:r>
            </a:p>
            <a:p>
              <a:pPr marL="285750" indent="-285750">
                <a:buFont typeface="Arial" charset="0"/>
                <a:buChar char="•"/>
              </a:pPr>
              <a:r>
                <a:rPr lang="fr-FR" sz="1400" dirty="0" smtClean="0">
                  <a:solidFill>
                    <a:schemeClr val="accent1"/>
                  </a:solidFill>
                </a:rPr>
                <a:t>Choix des technologies </a:t>
              </a:r>
            </a:p>
            <a:p>
              <a:pPr marL="285750" indent="-285750">
                <a:buFont typeface="Arial" charset="0"/>
                <a:buChar char="•"/>
              </a:pPr>
              <a:r>
                <a:rPr lang="fr-FR" sz="1400" dirty="0" smtClean="0">
                  <a:solidFill>
                    <a:schemeClr val="accent2"/>
                  </a:solidFill>
                </a:rPr>
                <a:t>Amélioration du service</a:t>
              </a:r>
            </a:p>
            <a:p>
              <a:pPr marL="285750" indent="-285750">
                <a:buFont typeface="Arial" charset="0"/>
                <a:buChar char="•"/>
              </a:pPr>
              <a:r>
                <a:rPr lang="fr-FR" sz="1400" dirty="0" smtClean="0">
                  <a:solidFill>
                    <a:schemeClr val="accent2"/>
                  </a:solidFill>
                </a:rPr>
                <a:t>Information des clients finaux</a:t>
              </a:r>
            </a:p>
            <a:p>
              <a:pPr marL="285750" indent="-285750">
                <a:buFont typeface="Arial" charset="0"/>
                <a:buChar char="•"/>
              </a:pPr>
              <a:r>
                <a:rPr lang="fr-FR" sz="1400" dirty="0" smtClean="0">
                  <a:solidFill>
                    <a:schemeClr val="accent2"/>
                  </a:solidFill>
                </a:rPr>
                <a:t>Meilleur fonctionnement du marché</a:t>
              </a:r>
            </a:p>
            <a:p>
              <a:pPr marL="285750" indent="-285750">
                <a:buFont typeface="Arial" charset="0"/>
                <a:buChar char="•"/>
              </a:pPr>
              <a:r>
                <a:rPr lang="fr-FR" sz="1400" dirty="0" smtClean="0">
                  <a:solidFill>
                    <a:schemeClr val="accent2"/>
                  </a:solidFill>
                </a:rPr>
                <a:t>Maitrise de la consommation</a:t>
              </a:r>
            </a:p>
            <a:p>
              <a:pPr marL="285750" indent="-285750">
                <a:buFont typeface="Arial" charset="0"/>
                <a:buChar char="•"/>
              </a:pPr>
              <a:r>
                <a:rPr lang="fr-FR" sz="1400" dirty="0" smtClean="0">
                  <a:solidFill>
                    <a:schemeClr val="accent2"/>
                  </a:solidFill>
                </a:rPr>
                <a:t>Optimisation du réseau</a:t>
              </a:r>
            </a:p>
            <a:p>
              <a:pPr marL="285750" indent="-285750">
                <a:buFont typeface="Arial" charset="0"/>
                <a:buChar char="•"/>
              </a:pPr>
              <a:endParaRPr lang="fr-FR" sz="1400" dirty="0">
                <a:solidFill>
                  <a:schemeClr val="accent2"/>
                </a:solidFill>
              </a:endParaRPr>
            </a:p>
          </p:txBody>
        </p:sp>
        <p:sp>
          <p:nvSpPr>
            <p:cNvPr id="16" name="Parenthèse fermante 15"/>
            <p:cNvSpPr/>
            <p:nvPr/>
          </p:nvSpPr>
          <p:spPr>
            <a:xfrm rot="10800000">
              <a:off x="894118" y="2072092"/>
              <a:ext cx="45719" cy="852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Parenthèse fermante 16"/>
            <p:cNvSpPr/>
            <p:nvPr/>
          </p:nvSpPr>
          <p:spPr>
            <a:xfrm rot="10800000">
              <a:off x="894117" y="2996952"/>
              <a:ext cx="45719" cy="1008112"/>
            </a:xfrm>
            <a:prstGeom prst="rightBracke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1" y="2176408"/>
              <a:ext cx="894118" cy="276999"/>
            </a:xfrm>
            <a:prstGeom prst="rect">
              <a:avLst/>
            </a:prstGeom>
            <a:noFill/>
          </p:spPr>
          <p:txBody>
            <a:bodyPr wrap="square" rtlCol="0">
              <a:spAutoFit/>
            </a:bodyPr>
            <a:lstStyle/>
            <a:p>
              <a:pPr algn="r"/>
              <a:r>
                <a:rPr lang="fr-FR" sz="1200" dirty="0" smtClean="0"/>
                <a:t>Critères   </a:t>
              </a:r>
              <a:endParaRPr lang="fr-FR" sz="1200" dirty="0"/>
            </a:p>
          </p:txBody>
        </p:sp>
        <p:sp>
          <p:nvSpPr>
            <p:cNvPr id="19" name="ZoneTexte 18"/>
            <p:cNvSpPr txBox="1"/>
            <p:nvPr/>
          </p:nvSpPr>
          <p:spPr>
            <a:xfrm>
              <a:off x="1" y="2926105"/>
              <a:ext cx="894118" cy="461665"/>
            </a:xfrm>
            <a:prstGeom prst="rect">
              <a:avLst/>
            </a:prstGeom>
            <a:noFill/>
          </p:spPr>
          <p:txBody>
            <a:bodyPr wrap="square" rtlCol="0">
              <a:spAutoFit/>
            </a:bodyPr>
            <a:lstStyle/>
            <a:p>
              <a:pPr algn="r"/>
              <a:r>
                <a:rPr lang="fr-FR" sz="1200" dirty="0" smtClean="0"/>
                <a:t>Objectif(s) visé(s)</a:t>
              </a:r>
              <a:endParaRPr lang="fr-FR" sz="1200" dirty="0"/>
            </a:p>
          </p:txBody>
        </p:sp>
      </p:grpSp>
      <p:sp>
        <p:nvSpPr>
          <p:cNvPr id="20" name="ZoneTexte 19"/>
          <p:cNvSpPr txBox="1"/>
          <p:nvPr/>
        </p:nvSpPr>
        <p:spPr>
          <a:xfrm>
            <a:off x="467544" y="1244367"/>
            <a:ext cx="7934072" cy="584775"/>
          </a:xfrm>
          <a:prstGeom prst="rect">
            <a:avLst/>
          </a:prstGeom>
          <a:noFill/>
        </p:spPr>
        <p:txBody>
          <a:bodyPr wrap="square" rtlCol="0">
            <a:spAutoFit/>
          </a:bodyPr>
          <a:lstStyle/>
          <a:p>
            <a:pPr algn="just"/>
            <a:r>
              <a:rPr lang="fr-FR" sz="1600" dirty="0" smtClean="0"/>
              <a:t>Le contexte de déploiement des compteurs est </a:t>
            </a:r>
            <a:r>
              <a:rPr lang="fr-FR" sz="1600" b="1" dirty="0" smtClean="0"/>
              <a:t>propre à chaque pays. </a:t>
            </a:r>
            <a:r>
              <a:rPr lang="fr-FR" sz="1600" dirty="0" smtClean="0"/>
              <a:t>Il varie </a:t>
            </a:r>
            <a:r>
              <a:rPr lang="fr-FR" sz="1600" b="1" dirty="0" smtClean="0"/>
              <a:t>selon plusieurs critères visant</a:t>
            </a:r>
            <a:r>
              <a:rPr lang="fr-FR" sz="1600" b="1" dirty="0" smtClean="0">
                <a:solidFill>
                  <a:srgbClr val="626568"/>
                </a:solidFill>
              </a:rPr>
              <a:t> différents objectifs :  </a:t>
            </a:r>
            <a:endParaRPr lang="fr-FR" sz="1600" i="1" dirty="0"/>
          </a:p>
        </p:txBody>
      </p:sp>
      <p:grpSp>
        <p:nvGrpSpPr>
          <p:cNvPr id="4" name="Groupe 22"/>
          <p:cNvGrpSpPr/>
          <p:nvPr/>
        </p:nvGrpSpPr>
        <p:grpSpPr>
          <a:xfrm>
            <a:off x="5652120" y="3255745"/>
            <a:ext cx="3384376" cy="3267519"/>
            <a:chOff x="5652120" y="3617865"/>
            <a:chExt cx="3384376" cy="3267519"/>
          </a:xfrm>
        </p:grpSpPr>
        <p:pic>
          <p:nvPicPr>
            <p:cNvPr id="1028" name="Picture 4"/>
            <p:cNvPicPr>
              <a:picLocks noChangeAspect="1" noChangeArrowheads="1"/>
            </p:cNvPicPr>
            <p:nvPr/>
          </p:nvPicPr>
          <p:blipFill>
            <a:blip r:embed="rId3" cstate="email"/>
            <a:srcRect/>
            <a:stretch>
              <a:fillRect/>
            </a:stretch>
          </p:blipFill>
          <p:spPr bwMode="auto">
            <a:xfrm>
              <a:off x="5790059" y="3617865"/>
              <a:ext cx="3246437" cy="2895600"/>
            </a:xfrm>
            <a:prstGeom prst="rect">
              <a:avLst/>
            </a:prstGeom>
            <a:noFill/>
            <a:ln w="9525">
              <a:noFill/>
              <a:miter lim="800000"/>
              <a:headEnd/>
              <a:tailEnd/>
            </a:ln>
            <a:effectLst/>
          </p:spPr>
        </p:pic>
        <p:pic>
          <p:nvPicPr>
            <p:cNvPr id="21" name="Picture 4"/>
            <p:cNvPicPr>
              <a:picLocks noChangeAspect="1" noChangeArrowheads="1"/>
            </p:cNvPicPr>
            <p:nvPr/>
          </p:nvPicPr>
          <p:blipFill>
            <a:blip r:embed="rId3" cstate="email"/>
            <a:srcRect r="58515" b="78113"/>
            <a:stretch>
              <a:fillRect/>
            </a:stretch>
          </p:blipFill>
          <p:spPr bwMode="auto">
            <a:xfrm>
              <a:off x="6300192" y="6309320"/>
              <a:ext cx="1224136" cy="576064"/>
            </a:xfrm>
            <a:prstGeom prst="rect">
              <a:avLst/>
            </a:prstGeom>
            <a:noFill/>
            <a:ln w="9525">
              <a:noFill/>
              <a:miter lim="800000"/>
              <a:headEnd/>
              <a:tailEnd/>
            </a:ln>
            <a:effectLst/>
          </p:spPr>
        </p:pic>
        <p:sp>
          <p:nvSpPr>
            <p:cNvPr id="22" name="Rectangle 21"/>
            <p:cNvSpPr/>
            <p:nvPr/>
          </p:nvSpPr>
          <p:spPr>
            <a:xfrm>
              <a:off x="5652120" y="3645024"/>
              <a:ext cx="14401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grpSp>
      <p:pic>
        <p:nvPicPr>
          <p:cNvPr id="1026" name="Picture 2"/>
          <p:cNvPicPr>
            <a:picLocks noChangeAspect="1" noChangeArrowheads="1"/>
          </p:cNvPicPr>
          <p:nvPr/>
        </p:nvPicPr>
        <p:blipFill>
          <a:blip r:embed="rId4" cstate="email"/>
          <a:srcRect/>
          <a:stretch>
            <a:fillRect/>
          </a:stretch>
        </p:blipFill>
        <p:spPr bwMode="auto">
          <a:xfrm>
            <a:off x="4189557" y="1456869"/>
            <a:ext cx="4625975" cy="2674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C.PNG"/>
          <p:cNvPicPr>
            <a:picLocks noChangeAspect="1"/>
          </p:cNvPicPr>
          <p:nvPr/>
        </p:nvPicPr>
        <p:blipFill>
          <a:blip r:embed="rId2" cstate="email"/>
          <a:stretch>
            <a:fillRect/>
          </a:stretch>
        </p:blipFill>
        <p:spPr>
          <a:xfrm>
            <a:off x="323838" y="1000506"/>
            <a:ext cx="266723" cy="243861"/>
          </a:xfrm>
          <a:prstGeom prst="rect">
            <a:avLst/>
          </a:prstGeom>
        </p:spPr>
      </p:pic>
      <p:sp>
        <p:nvSpPr>
          <p:cNvPr id="2" name="Titre 1"/>
          <p:cNvSpPr>
            <a:spLocks noGrp="1"/>
          </p:cNvSpPr>
          <p:nvPr>
            <p:ph type="title"/>
          </p:nvPr>
        </p:nvSpPr>
        <p:spPr>
          <a:xfrm>
            <a:off x="0" y="0"/>
            <a:ext cx="7886700" cy="1325563"/>
          </a:xfrm>
        </p:spPr>
        <p:txBody>
          <a:bodyPr/>
          <a:lstStyle/>
          <a:p>
            <a:r>
              <a:rPr lang="fr-FR" dirty="0" smtClean="0">
                <a:solidFill>
                  <a:schemeClr val="accent5"/>
                </a:solidFill>
              </a:rPr>
              <a:t>Les compteurs communicants en Europe : le cas de l’Allemagne  </a:t>
            </a:r>
            <a:endParaRPr lang="fr-FR" dirty="0">
              <a:solidFill>
                <a:schemeClr val="accent5"/>
              </a:solidFill>
            </a:endParaRPr>
          </a:p>
        </p:txBody>
      </p:sp>
      <p:sp>
        <p:nvSpPr>
          <p:cNvPr id="22" name="Rectangle 21"/>
          <p:cNvSpPr/>
          <p:nvPr/>
        </p:nvSpPr>
        <p:spPr>
          <a:xfrm>
            <a:off x="5652120" y="3645024"/>
            <a:ext cx="14401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23" name="ZoneTexte 22"/>
          <p:cNvSpPr txBox="1"/>
          <p:nvPr/>
        </p:nvSpPr>
        <p:spPr>
          <a:xfrm>
            <a:off x="457200" y="1780770"/>
            <a:ext cx="6169937" cy="1569660"/>
          </a:xfrm>
          <a:prstGeom prst="rect">
            <a:avLst/>
          </a:prstGeom>
          <a:noFill/>
        </p:spPr>
        <p:txBody>
          <a:bodyPr wrap="square" rtlCol="0">
            <a:spAutoFit/>
          </a:bodyPr>
          <a:lstStyle/>
          <a:p>
            <a:pPr algn="just">
              <a:spcBef>
                <a:spcPts val="600"/>
              </a:spcBef>
            </a:pPr>
            <a:r>
              <a:rPr lang="fr-FR" sz="1600" dirty="0" smtClean="0"/>
              <a:t>Contrairement à la France où la présence d’</a:t>
            </a:r>
            <a:r>
              <a:rPr lang="fr-FR" sz="1600" dirty="0" err="1" smtClean="0"/>
              <a:t>Enedis</a:t>
            </a:r>
            <a:r>
              <a:rPr lang="fr-FR" sz="1600" dirty="0" smtClean="0"/>
              <a:t> sur 95% du territoire permet de faire des économies d’échelles importantes,  il existe près de </a:t>
            </a:r>
            <a:r>
              <a:rPr lang="fr-FR" sz="1600" b="1" dirty="0" smtClean="0"/>
              <a:t>900 distributeurs </a:t>
            </a:r>
            <a:r>
              <a:rPr lang="fr-FR" sz="1600" dirty="0" smtClean="0"/>
              <a:t>différents en Allemagne. Il en résulte </a:t>
            </a:r>
            <a:r>
              <a:rPr lang="fr-FR" sz="1600" b="1" dirty="0" smtClean="0"/>
              <a:t>une démultiplication des coûts </a:t>
            </a:r>
            <a:r>
              <a:rPr lang="fr-FR" sz="1600" dirty="0" smtClean="0"/>
              <a:t>montant le coût du déploiement à 14,4 milliards d’euros (contre 4,5 Mds€ en France). C’est pour cette raison que l’Allemagne a choisi un mode de déploiement différent du nôtre.</a:t>
            </a:r>
            <a:endParaRPr lang="fr-FR" sz="1600" dirty="0"/>
          </a:p>
        </p:txBody>
      </p:sp>
      <p:pic>
        <p:nvPicPr>
          <p:cNvPr id="4" name="Picture 2"/>
          <p:cNvPicPr>
            <a:picLocks noChangeAspect="1" noChangeArrowheads="1"/>
          </p:cNvPicPr>
          <p:nvPr/>
        </p:nvPicPr>
        <p:blipFill>
          <a:blip r:embed="rId3" cstate="email"/>
          <a:srcRect/>
          <a:stretch>
            <a:fillRect/>
          </a:stretch>
        </p:blipFill>
        <p:spPr bwMode="auto">
          <a:xfrm>
            <a:off x="6865466" y="1755851"/>
            <a:ext cx="1456915" cy="2119896"/>
          </a:xfrm>
          <a:prstGeom prst="rect">
            <a:avLst/>
          </a:prstGeom>
          <a:noFill/>
          <a:ln w="9525">
            <a:noFill/>
            <a:miter lim="800000"/>
            <a:headEnd/>
            <a:tailEnd/>
          </a:ln>
          <a:effectLst/>
        </p:spPr>
      </p:pic>
      <p:grpSp>
        <p:nvGrpSpPr>
          <p:cNvPr id="3" name="Groupe 9"/>
          <p:cNvGrpSpPr/>
          <p:nvPr/>
        </p:nvGrpSpPr>
        <p:grpSpPr>
          <a:xfrm>
            <a:off x="457200" y="1432187"/>
            <a:ext cx="4994490" cy="323664"/>
            <a:chOff x="457200" y="2768247"/>
            <a:chExt cx="4994490" cy="323664"/>
          </a:xfrm>
        </p:grpSpPr>
        <p:sp>
          <p:nvSpPr>
            <p:cNvPr id="26" name="Chevron 25"/>
            <p:cNvSpPr/>
            <p:nvPr/>
          </p:nvSpPr>
          <p:spPr>
            <a:xfrm>
              <a:off x="457200" y="2815799"/>
              <a:ext cx="247062" cy="214482"/>
            </a:xfrm>
            <a:prstGeom prst="chevron">
              <a:avLst/>
            </a:pr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defTabSz="891917">
                <a:defRPr/>
              </a:pPr>
              <a:endParaRPr lang="fr-FR" sz="1796" dirty="0">
                <a:solidFill>
                  <a:srgbClr val="505150"/>
                </a:solidFill>
              </a:endParaRPr>
            </a:p>
          </p:txBody>
        </p:sp>
        <p:sp>
          <p:nvSpPr>
            <p:cNvPr id="27" name="Rectangle à coins arrondis 26"/>
            <p:cNvSpPr/>
            <p:nvPr/>
          </p:nvSpPr>
          <p:spPr>
            <a:xfrm>
              <a:off x="833536" y="2768247"/>
              <a:ext cx="4618154" cy="323664"/>
            </a:xfrm>
            <a:prstGeom prst="roundRect">
              <a:avLst/>
            </a:prstGeom>
            <a:no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91917">
                <a:defRPr/>
              </a:pPr>
              <a:r>
                <a:rPr lang="fr-FR" sz="1400" b="1" dirty="0" smtClean="0">
                  <a:solidFill>
                    <a:schemeClr val="accent1"/>
                  </a:solidFill>
                </a:rPr>
                <a:t>Organisation de la distribution</a:t>
              </a:r>
              <a:endParaRPr lang="fr-FR" sz="1400" b="1" dirty="0">
                <a:solidFill>
                  <a:schemeClr val="accent1"/>
                </a:solidFill>
              </a:endParaRPr>
            </a:p>
          </p:txBody>
        </p:sp>
      </p:grpSp>
      <p:sp>
        <p:nvSpPr>
          <p:cNvPr id="12" name="Rectangle 11"/>
          <p:cNvSpPr/>
          <p:nvPr/>
        </p:nvSpPr>
        <p:spPr>
          <a:xfrm>
            <a:off x="457200" y="3809384"/>
            <a:ext cx="7731820" cy="3046988"/>
          </a:xfrm>
          <a:prstGeom prst="rect">
            <a:avLst/>
          </a:prstGeom>
        </p:spPr>
        <p:txBody>
          <a:bodyPr wrap="square">
            <a:spAutoFit/>
          </a:bodyPr>
          <a:lstStyle/>
          <a:p>
            <a:r>
              <a:rPr lang="fr-FR" sz="1600" dirty="0" smtClean="0"/>
              <a:t> </a:t>
            </a:r>
          </a:p>
          <a:p>
            <a:pPr marL="342900" lvl="0" indent="-342900">
              <a:buFont typeface="+mj-lt"/>
              <a:buAutoNum type="arabicPeriod"/>
            </a:pPr>
            <a:r>
              <a:rPr lang="fr-FR" sz="1600" dirty="0" smtClean="0"/>
              <a:t>Déployer tout d’abord une première tranche de 10 millions de compteurs pour :</a:t>
            </a:r>
          </a:p>
          <a:p>
            <a:pPr marL="631825" lvl="1" indent="-174625">
              <a:buFont typeface="Arial" pitchFamily="34" charset="0"/>
              <a:buChar char="•"/>
            </a:pPr>
            <a:r>
              <a:rPr lang="fr-FR" sz="1600" dirty="0" smtClean="0"/>
              <a:t>les clients qui consomment plus de 6000 kWh/an (environ 10% des clients) ;</a:t>
            </a:r>
          </a:p>
          <a:p>
            <a:pPr marL="631825" lvl="1" indent="-174625">
              <a:buFont typeface="Arial" pitchFamily="34" charset="0"/>
              <a:buChar char="•"/>
            </a:pPr>
            <a:r>
              <a:rPr lang="fr-FR" sz="1600" dirty="0" smtClean="0"/>
              <a:t>les producteurs d’énergie renouvelable ;</a:t>
            </a:r>
          </a:p>
          <a:p>
            <a:pPr marL="631825" lvl="1" indent="-174625">
              <a:buFont typeface="Arial" pitchFamily="34" charset="0"/>
              <a:buChar char="•"/>
            </a:pPr>
            <a:r>
              <a:rPr lang="fr-FR" sz="1600" dirty="0" smtClean="0"/>
              <a:t>les ensembles collectifs ;</a:t>
            </a:r>
          </a:p>
          <a:p>
            <a:pPr marL="631825" lvl="1" indent="-174625">
              <a:buFont typeface="Arial" pitchFamily="34" charset="0"/>
              <a:buChar char="•"/>
            </a:pPr>
            <a:r>
              <a:rPr lang="fr-FR" sz="1600" dirty="0" smtClean="0"/>
              <a:t>les propriétaires de pompe à chaleurs</a:t>
            </a:r>
          </a:p>
          <a:p>
            <a:pPr marL="631825" lvl="1" indent="-174625">
              <a:buFont typeface="Arial" pitchFamily="34" charset="0"/>
              <a:buChar char="•"/>
            </a:pPr>
            <a:endParaRPr lang="fr-FR" sz="1600" dirty="0" smtClean="0"/>
          </a:p>
          <a:p>
            <a:pPr marL="342900" lvl="0" indent="-342900">
              <a:buFont typeface="+mj-lt"/>
              <a:buAutoNum type="arabicPeriod"/>
            </a:pPr>
            <a:r>
              <a:rPr lang="fr-FR" sz="1600" dirty="0" smtClean="0"/>
              <a:t>Installer un compteur relativement uniforme à l’ensemble de la population, qui sera ensuite équipé d’un petit module communicant qui s’affranchira de la différence de standardisation, d’ici 2028 ou 2031.</a:t>
            </a:r>
          </a:p>
          <a:p>
            <a:pPr marL="342900" indent="-342900">
              <a:buFont typeface="+mj-lt"/>
              <a:buAutoNum type="arabicPeriod"/>
            </a:pPr>
            <a:endParaRPr lang="fr-FR" sz="1600" dirty="0" smtClean="0"/>
          </a:p>
          <a:p>
            <a:pPr lvl="1" algn="just">
              <a:buFont typeface="Arial" pitchFamily="34" charset="0"/>
              <a:buChar char="•"/>
            </a:pPr>
            <a:endParaRPr lang="fr-FR" sz="1600" dirty="0" smtClean="0">
              <a:solidFill>
                <a:srgbClr val="575757"/>
              </a:solidFill>
            </a:endParaRPr>
          </a:p>
        </p:txBody>
      </p:sp>
      <p:grpSp>
        <p:nvGrpSpPr>
          <p:cNvPr id="5" name="Groupe 15"/>
          <p:cNvGrpSpPr/>
          <p:nvPr/>
        </p:nvGrpSpPr>
        <p:grpSpPr>
          <a:xfrm>
            <a:off x="457200" y="3552083"/>
            <a:ext cx="4994490" cy="323664"/>
            <a:chOff x="457200" y="2768247"/>
            <a:chExt cx="4994490" cy="323664"/>
          </a:xfrm>
        </p:grpSpPr>
        <p:sp>
          <p:nvSpPr>
            <p:cNvPr id="17" name="Chevron 16"/>
            <p:cNvSpPr/>
            <p:nvPr/>
          </p:nvSpPr>
          <p:spPr>
            <a:xfrm>
              <a:off x="457200" y="2815799"/>
              <a:ext cx="247062" cy="214482"/>
            </a:xfrm>
            <a:prstGeom prst="chevron">
              <a:avLst/>
            </a:pr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defTabSz="891917">
                <a:defRPr/>
              </a:pPr>
              <a:endParaRPr lang="fr-FR" sz="1796" dirty="0">
                <a:solidFill>
                  <a:srgbClr val="505150"/>
                </a:solidFill>
              </a:endParaRPr>
            </a:p>
          </p:txBody>
        </p:sp>
        <p:sp>
          <p:nvSpPr>
            <p:cNvPr id="18" name="Rectangle à coins arrondis 17"/>
            <p:cNvSpPr/>
            <p:nvPr/>
          </p:nvSpPr>
          <p:spPr>
            <a:xfrm>
              <a:off x="833536" y="2768247"/>
              <a:ext cx="4618154" cy="323664"/>
            </a:xfrm>
            <a:prstGeom prst="roundRect">
              <a:avLst/>
            </a:prstGeom>
            <a:no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91917">
                <a:defRPr/>
              </a:pPr>
              <a:r>
                <a:rPr lang="fr-FR" sz="1400" b="1" dirty="0" smtClean="0">
                  <a:solidFill>
                    <a:schemeClr val="accent1"/>
                  </a:solidFill>
                </a:rPr>
                <a:t>Un déploiement en deux temps</a:t>
              </a:r>
              <a:endParaRPr lang="fr-FR" sz="1400" b="1" dirty="0">
                <a:solidFill>
                  <a:schemeClr val="accent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solidFill>
                  <a:srgbClr val="0070C0"/>
                </a:solidFill>
              </a:rPr>
              <a:t>La question des tarifs d’électricité  </a:t>
            </a:r>
            <a:r>
              <a:rPr lang="fr-FR" b="1" dirty="0">
                <a:solidFill>
                  <a:srgbClr val="0070C0"/>
                </a:solidFill>
              </a:rPr>
              <a:t/>
            </a:r>
            <a:br>
              <a:rPr lang="fr-FR" b="1" dirty="0">
                <a:solidFill>
                  <a:srgbClr val="0070C0"/>
                </a:solidFill>
              </a:rPr>
            </a:br>
            <a:endParaRPr lang="fr-FR" dirty="0"/>
          </a:p>
        </p:txBody>
      </p:sp>
      <p:sp>
        <p:nvSpPr>
          <p:cNvPr id="5" name="Espace réservé du contenu 3"/>
          <p:cNvSpPr txBox="1">
            <a:spLocks/>
          </p:cNvSpPr>
          <p:nvPr/>
        </p:nvSpPr>
        <p:spPr>
          <a:xfrm>
            <a:off x="453080" y="1497141"/>
            <a:ext cx="8295503" cy="460800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fr-FR" dirty="0" smtClean="0">
                <a:solidFill>
                  <a:srgbClr val="0070C0"/>
                </a:solidFill>
              </a:rPr>
              <a:t>Ce compteur de nouvelle génération peut permettre des économies d’énergie en offrant au consommateur la possibilité de mieux suivre ses consommations. </a:t>
            </a:r>
          </a:p>
          <a:p>
            <a:pPr>
              <a:lnSpc>
                <a:spcPct val="170000"/>
              </a:lnSpc>
            </a:pPr>
            <a:r>
              <a:rPr lang="fr-FR" dirty="0" smtClean="0">
                <a:solidFill>
                  <a:srgbClr val="0070C0"/>
                </a:solidFill>
              </a:rPr>
              <a:t>Il faut savoir que la fourniture du compteur et l’intervention de pose ne seront pas facturées aux consommateurs, et que, le remplacement du compteur n’entraine pas de changement du contrat entre le client et son fournisseur d’électricité. </a:t>
            </a:r>
          </a:p>
          <a:p>
            <a:pPr>
              <a:lnSpc>
                <a:spcPct val="170000"/>
              </a:lnSpc>
            </a:pPr>
            <a:r>
              <a:rPr lang="fr-FR" dirty="0" smtClean="0">
                <a:solidFill>
                  <a:srgbClr val="0070C0"/>
                </a:solidFill>
              </a:rPr>
              <a:t>Lors de l’expérimentation, menée à Lyon et Tours, moins de 1% des clients ont demandé une augmentation de leur puissance souscrite à l’issue de la pose de </a:t>
            </a:r>
            <a:r>
              <a:rPr lang="fr-FR" dirty="0" err="1" smtClean="0">
                <a:solidFill>
                  <a:srgbClr val="0070C0"/>
                </a:solidFill>
              </a:rPr>
              <a:t>Linky</a:t>
            </a:r>
            <a:r>
              <a:rPr lang="fr-FR" dirty="0" smtClean="0">
                <a:solidFill>
                  <a:srgbClr val="0070C0"/>
                </a:solidFill>
              </a:rPr>
              <a:t>.</a:t>
            </a:r>
          </a:p>
          <a:p>
            <a:pPr>
              <a:lnSpc>
                <a:spcPct val="170000"/>
              </a:lnSpc>
            </a:pPr>
            <a:r>
              <a:rPr lang="fr-FR" dirty="0" smtClean="0">
                <a:solidFill>
                  <a:srgbClr val="0070C0"/>
                </a:solidFill>
              </a:rPr>
              <a:t>En complément, </a:t>
            </a:r>
            <a:r>
              <a:rPr lang="fr-FR" dirty="0" err="1" smtClean="0">
                <a:solidFill>
                  <a:srgbClr val="0070C0"/>
                </a:solidFill>
              </a:rPr>
              <a:t>Linky</a:t>
            </a:r>
            <a:r>
              <a:rPr lang="fr-FR" dirty="0" smtClean="0">
                <a:solidFill>
                  <a:srgbClr val="0070C0"/>
                </a:solidFill>
              </a:rPr>
              <a:t> donnera la possibilité de souscrire à de nouvelles offres tarifaires des fournisseurs, grâce à l’augmentation du nombre de grilles tarifaires gérées par le compteur. Ce que les clients connaissent déjà (exemple : pilotage d’un ballon d’eau chaude via le changement « heures creuses / heures pleines ») pourra se développer du fait de la diversification des tarifs et de l’ajout au compteur de huit contacts virtuels (au lieu d’un actuellement).</a:t>
            </a:r>
          </a:p>
          <a:p>
            <a:pPr>
              <a:lnSpc>
                <a:spcPct val="170000"/>
              </a:lnSpc>
            </a:pPr>
            <a:r>
              <a:rPr lang="fr-FR" dirty="0" smtClean="0">
                <a:solidFill>
                  <a:srgbClr val="0070C0"/>
                </a:solidFill>
              </a:rPr>
              <a:t>Cette logique permet des possibilités d’évolution adaptées aux attentes des consommateurs et aux changements technologiques.</a:t>
            </a:r>
            <a:endParaRPr lang="fr-FR" dirty="0">
              <a:solidFill>
                <a:srgbClr val="0070C0"/>
              </a:solidFill>
            </a:endParaRPr>
          </a:p>
        </p:txBody>
      </p:sp>
    </p:spTree>
    <p:extLst>
      <p:ext uri="{BB962C8B-B14F-4D97-AF65-F5344CB8AC3E}">
        <p14:creationId xmlns:p14="http://schemas.microsoft.com/office/powerpoint/2010/main" xmlns="" val="392615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48856"/>
            <a:ext cx="7886700" cy="1325563"/>
          </a:xfrm>
        </p:spPr>
        <p:txBody>
          <a:bodyPr/>
          <a:lstStyle/>
          <a:p>
            <a:r>
              <a:rPr lang="fr-FR" sz="3200" b="1" dirty="0" smtClean="0">
                <a:solidFill>
                  <a:srgbClr val="0070C0"/>
                </a:solidFill>
              </a:rPr>
              <a:t>Le point de vue de la CRE</a:t>
            </a:r>
            <a:r>
              <a:rPr lang="fr-FR" b="1" dirty="0">
                <a:solidFill>
                  <a:srgbClr val="0070C0"/>
                </a:solidFill>
              </a:rPr>
              <a:t/>
            </a:r>
            <a:br>
              <a:rPr lang="fr-FR" b="1" dirty="0">
                <a:solidFill>
                  <a:srgbClr val="0070C0"/>
                </a:solidFill>
              </a:rPr>
            </a:br>
            <a:endParaRPr lang="fr-FR" dirty="0"/>
          </a:p>
        </p:txBody>
      </p:sp>
      <p:sp>
        <p:nvSpPr>
          <p:cNvPr id="5" name="Espace réservé du contenu 3"/>
          <p:cNvSpPr txBox="1">
            <a:spLocks/>
          </p:cNvSpPr>
          <p:nvPr/>
        </p:nvSpPr>
        <p:spPr>
          <a:xfrm>
            <a:off x="297712" y="723014"/>
            <a:ext cx="8601739" cy="5922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sz="1400" dirty="0" smtClean="0"/>
              <a:t>A l’occasion de la publication par la Cour des Comptes d’un rapport critique sur le projet de compteurs évolués </a:t>
            </a:r>
            <a:r>
              <a:rPr lang="fr-FR" sz="1400" dirty="0" err="1" smtClean="0"/>
              <a:t>Linky</a:t>
            </a:r>
            <a:r>
              <a:rPr lang="fr-FR" sz="1400" dirty="0" smtClean="0"/>
              <a:t>, la CRE souhaite partager sa vision de ce projet ambitieux et indispensable à la réussite de la transition énergétique.</a:t>
            </a:r>
          </a:p>
          <a:p>
            <a:pPr>
              <a:buNone/>
            </a:pPr>
            <a:r>
              <a:rPr lang="fr-FR" sz="1400" b="1" dirty="0" smtClean="0"/>
              <a:t>Sans la réussite du projet </a:t>
            </a:r>
            <a:r>
              <a:rPr lang="fr-FR" sz="1400" b="1" dirty="0" err="1" smtClean="0"/>
              <a:t>Linky</a:t>
            </a:r>
            <a:r>
              <a:rPr lang="fr-FR" sz="1400" b="1" dirty="0" smtClean="0"/>
              <a:t>, projet industriel ambitieux, il n’y a pas de transition énergétique.</a:t>
            </a:r>
          </a:p>
          <a:p>
            <a:pPr>
              <a:buNone/>
            </a:pPr>
            <a:r>
              <a:rPr lang="fr-FR" sz="1400" b="1" dirty="0" smtClean="0"/>
              <a:t>Le projet est largement bénéficiaire « à la maille France » et financièrement neutre pour le consommateur</a:t>
            </a:r>
          </a:p>
          <a:p>
            <a:pPr>
              <a:buNone/>
            </a:pPr>
            <a:r>
              <a:rPr lang="fr-FR" sz="1400" dirty="0" smtClean="0"/>
              <a:t>les coûts de déploiement de </a:t>
            </a:r>
            <a:r>
              <a:rPr lang="fr-FR" sz="1400" dirty="0" err="1" smtClean="0"/>
              <a:t>Linky</a:t>
            </a:r>
            <a:r>
              <a:rPr lang="fr-FR" sz="1400" dirty="0" smtClean="0"/>
              <a:t> sont intégralement compensés par les gains attendus : il est donc  financièrement neutre pour le consommateur, à la seule maille du gestionnaire de réseau.</a:t>
            </a:r>
          </a:p>
          <a:p>
            <a:pPr>
              <a:buNone/>
            </a:pPr>
            <a:r>
              <a:rPr lang="fr-FR" sz="1400" b="1" dirty="0" smtClean="0"/>
              <a:t>A la maille de la société, le projet est largement bénéficiaire (en valeur actuelle nette) :</a:t>
            </a:r>
          </a:p>
          <a:p>
            <a:pPr>
              <a:buNone/>
            </a:pPr>
            <a:r>
              <a:rPr lang="fr-FR" sz="1400" dirty="0" smtClean="0"/>
              <a:t>Les gains des producteurs ont été estimés en 2011 entre 1,3 et 1,5 Md€2010 ;</a:t>
            </a:r>
          </a:p>
          <a:p>
            <a:pPr>
              <a:buNone/>
            </a:pPr>
            <a:r>
              <a:rPr lang="fr-FR" sz="1400" dirty="0" smtClean="0"/>
              <a:t>Les gains des fournisseurs ont été estimés en 2011 entre 0,8 et 1,1 Md€2010 ;</a:t>
            </a:r>
          </a:p>
          <a:p>
            <a:pPr>
              <a:buNone/>
            </a:pPr>
            <a:r>
              <a:rPr lang="fr-FR" sz="1400" dirty="0" smtClean="0"/>
              <a:t>Les gains des consommateurs liés à la maîtrise de la demande d’énergie (MDE) ont été estimés en 2014 à 2 Md€2014*. </a:t>
            </a:r>
            <a:r>
              <a:rPr lang="fr-FR" sz="1200" dirty="0" smtClean="0"/>
              <a:t>Les autres gains complémentaires pour les consommateurs (diminution du temps de coupure, amélioration de la concurrence, présence du client non requise grâce aux interventions à distance) ont été estimés en 2011 entre 7,7 et 9,4 Md€2010.</a:t>
            </a:r>
          </a:p>
          <a:p>
            <a:pPr>
              <a:buNone/>
            </a:pPr>
            <a:r>
              <a:rPr lang="fr-FR" sz="1400" b="1" dirty="0" smtClean="0"/>
              <a:t>Le cadre de régulation incite </a:t>
            </a:r>
            <a:r>
              <a:rPr lang="fr-FR" sz="1400" b="1" dirty="0" err="1" smtClean="0"/>
              <a:t>Enedis</a:t>
            </a:r>
            <a:r>
              <a:rPr lang="fr-FR" sz="1400" b="1" dirty="0" smtClean="0"/>
              <a:t> à réussir le projet et à éviter toute dérive</a:t>
            </a:r>
          </a:p>
          <a:p>
            <a:pPr>
              <a:buNone/>
            </a:pPr>
            <a:r>
              <a:rPr lang="fr-FR" sz="1400" dirty="0" smtClean="0"/>
              <a:t>Ce cadre de régulation incite </a:t>
            </a:r>
            <a:r>
              <a:rPr lang="fr-FR" sz="1400" dirty="0" err="1" smtClean="0"/>
              <a:t>Enedis</a:t>
            </a:r>
            <a:r>
              <a:rPr lang="fr-FR" sz="1400" dirty="0" smtClean="0"/>
              <a:t>, sous peine de malus et de pénalités, à :</a:t>
            </a:r>
          </a:p>
          <a:p>
            <a:pPr>
              <a:buNone/>
            </a:pPr>
            <a:r>
              <a:rPr lang="fr-FR" sz="1400" dirty="0" smtClean="0"/>
              <a:t>• respecter les calendriers de déploiement ;</a:t>
            </a:r>
          </a:p>
          <a:p>
            <a:pPr>
              <a:buNone/>
            </a:pPr>
            <a:r>
              <a:rPr lang="fr-FR" sz="1400" dirty="0" smtClean="0"/>
              <a:t>• maîtriser les coûts d’investissement ;</a:t>
            </a:r>
          </a:p>
          <a:p>
            <a:pPr>
              <a:buNone/>
            </a:pPr>
            <a:r>
              <a:rPr lang="fr-FR" sz="1400" dirty="0" smtClean="0"/>
              <a:t>• garantir le niveau de performance attendu des systèmes de comptage évolué.</a:t>
            </a:r>
          </a:p>
          <a:p>
            <a:pPr>
              <a:buNone/>
            </a:pPr>
            <a:r>
              <a:rPr lang="fr-FR" sz="1200" dirty="0" smtClean="0"/>
              <a:t>A l’inverse, en cas de réussite du projet, si l’ensemble des objectifs de délais, de coûts et de performance sont atteints, </a:t>
            </a:r>
            <a:r>
              <a:rPr lang="fr-FR" sz="1200" dirty="0" err="1" smtClean="0"/>
              <a:t>Enedis</a:t>
            </a:r>
            <a:r>
              <a:rPr lang="fr-FR" sz="1200" dirty="0" smtClean="0"/>
              <a:t> bénéficiera de l’intégralité de la prime de rémunération, supérieure à la rémunération classique des autres investissements afin de tenir compte de la difficulté particulière du projet.</a:t>
            </a:r>
          </a:p>
          <a:p>
            <a:pPr>
              <a:buNone/>
            </a:pPr>
            <a:endParaRPr lang="fr-FR" sz="1400" b="1" dirty="0" smtClean="0"/>
          </a:p>
          <a:p>
            <a:pPr>
              <a:buNone/>
            </a:pPr>
            <a:endParaRPr lang="fr-FR" sz="1400" b="1" dirty="0">
              <a:solidFill>
                <a:srgbClr val="0070C0"/>
              </a:solidFill>
            </a:endParaRPr>
          </a:p>
        </p:txBody>
      </p:sp>
      <p:graphicFrame>
        <p:nvGraphicFramePr>
          <p:cNvPr id="4" name="Objet 3"/>
          <p:cNvGraphicFramePr>
            <a:graphicFrameLocks noChangeAspect="1"/>
          </p:cNvGraphicFramePr>
          <p:nvPr/>
        </p:nvGraphicFramePr>
        <p:xfrm>
          <a:off x="5741581" y="148857"/>
          <a:ext cx="542261" cy="574158"/>
        </p:xfrm>
        <a:graphic>
          <a:graphicData uri="http://schemas.openxmlformats.org/presentationml/2006/ole">
            <p:oleObj spid="_x0000_s2050" name="Acrobat Document" showAsIcon="1" r:id="rId3" imgW="914400" imgH="771480" progId="AcroExch.Document.11">
              <p:embed/>
            </p:oleObj>
          </a:graphicData>
        </a:graphic>
      </p:graphicFrame>
    </p:spTree>
    <p:extLst>
      <p:ext uri="{BB962C8B-B14F-4D97-AF65-F5344CB8AC3E}">
        <p14:creationId xmlns:p14="http://schemas.microsoft.com/office/powerpoint/2010/main" xmlns="" val="3926152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30027"/>
          </a:xfrm>
        </p:spPr>
        <p:txBody>
          <a:bodyPr>
            <a:normAutofit fontScale="90000"/>
          </a:bodyPr>
          <a:lstStyle/>
          <a:p>
            <a:r>
              <a:rPr lang="fr-FR" sz="3600" b="1" dirty="0" smtClean="0">
                <a:solidFill>
                  <a:srgbClr val="0070C0"/>
                </a:solidFill>
              </a:rPr>
              <a:t>Fausse</a:t>
            </a:r>
            <a:r>
              <a:rPr lang="fr-FR" b="1" dirty="0" smtClean="0"/>
              <a:t> </a:t>
            </a:r>
            <a:r>
              <a:rPr lang="fr-FR" sz="3600" b="1" dirty="0" smtClean="0">
                <a:solidFill>
                  <a:srgbClr val="0070C0"/>
                </a:solidFill>
              </a:rPr>
              <a:t>information sur le compteur </a:t>
            </a:r>
            <a:r>
              <a:rPr lang="fr-FR" sz="3600" b="1" dirty="0" err="1" smtClean="0">
                <a:solidFill>
                  <a:srgbClr val="0070C0"/>
                </a:solidFill>
              </a:rPr>
              <a:t>Linky</a:t>
            </a:r>
            <a:r>
              <a:rPr lang="fr-FR" sz="3600" b="1" dirty="0" smtClean="0">
                <a:solidFill>
                  <a:srgbClr val="0070C0"/>
                </a:solidFill>
              </a:rPr>
              <a:t> </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956930"/>
            <a:ext cx="8058150" cy="4742121"/>
          </a:xfrm>
        </p:spPr>
        <p:txBody>
          <a:bodyPr>
            <a:normAutofit fontScale="92500" lnSpcReduction="10000"/>
          </a:bodyPr>
          <a:lstStyle/>
          <a:p>
            <a:pPr>
              <a:buNone/>
            </a:pPr>
            <a:r>
              <a:rPr lang="fr-FR" sz="1900" dirty="0" smtClean="0"/>
              <a:t>Stéphane Lhomme a publié sur son compte </a:t>
            </a:r>
            <a:r>
              <a:rPr lang="fr-FR" sz="1900" dirty="0" err="1" smtClean="0"/>
              <a:t>Twitter</a:t>
            </a:r>
            <a:r>
              <a:rPr lang="fr-FR" sz="1900" dirty="0" smtClean="0"/>
              <a:t> et son blog un article « mensonger » mettant en cause le compteur </a:t>
            </a:r>
            <a:r>
              <a:rPr lang="fr-FR" sz="1900" dirty="0" err="1" smtClean="0"/>
              <a:t>Linky</a:t>
            </a:r>
            <a:r>
              <a:rPr lang="fr-FR" sz="1900" dirty="0" smtClean="0"/>
              <a:t> dans un accident mortel à Laxou. </a:t>
            </a:r>
            <a:r>
              <a:rPr lang="fr-FR" sz="1900" dirty="0" err="1" smtClean="0"/>
              <a:t>Enedis</a:t>
            </a:r>
            <a:r>
              <a:rPr lang="fr-FR" sz="1900" dirty="0" smtClean="0"/>
              <a:t> a publiquement démenti ces propos ce matin en diffusant un communiqué de presse reprenant les éléments ci-dessous. </a:t>
            </a:r>
          </a:p>
          <a:p>
            <a:pPr>
              <a:buNone/>
            </a:pPr>
            <a:r>
              <a:rPr lang="fr-FR" sz="1900" dirty="0" smtClean="0"/>
              <a:t>Stéphane Lhomme « exploite » l'incendie tragique survenu le 7 mars 2018 à Laxou (54) en titrant : « Le compteur </a:t>
            </a:r>
            <a:r>
              <a:rPr lang="fr-FR" sz="1900" dirty="0" err="1" smtClean="0"/>
              <a:t>Linky</a:t>
            </a:r>
            <a:r>
              <a:rPr lang="fr-FR" sz="1900" dirty="0" smtClean="0"/>
              <a:t> fait hélas son premier mort ».</a:t>
            </a:r>
          </a:p>
          <a:p>
            <a:pPr>
              <a:buNone/>
            </a:pPr>
            <a:r>
              <a:rPr lang="fr-FR" b="1" dirty="0" smtClean="0"/>
              <a:t>Il n’en est rien, les faits sont les suivants :</a:t>
            </a:r>
          </a:p>
          <a:p>
            <a:pPr>
              <a:buNone/>
            </a:pPr>
            <a:r>
              <a:rPr lang="fr-FR" sz="2200" dirty="0" smtClean="0"/>
              <a:t>L'incendie a eu lieu dans un appartement au 1</a:t>
            </a:r>
            <a:r>
              <a:rPr lang="fr-FR" sz="2200" baseline="30000" dirty="0" smtClean="0"/>
              <a:t>er </a:t>
            </a:r>
            <a:r>
              <a:rPr lang="fr-FR" sz="2200" dirty="0" smtClean="0"/>
              <a:t>étage d'un immeuble de la commune de Laxou.</a:t>
            </a:r>
          </a:p>
          <a:p>
            <a:pPr>
              <a:buNone/>
            </a:pPr>
            <a:r>
              <a:rPr lang="fr-FR" sz="2200" dirty="0" smtClean="0"/>
              <a:t>Le compteur est situé à l'extérieur de l'appartement. Il se situe en effet dans la gaine des parties communes de l’immeuble</a:t>
            </a:r>
          </a:p>
          <a:p>
            <a:pPr>
              <a:buNone/>
            </a:pPr>
            <a:r>
              <a:rPr lang="fr-FR" sz="2200" dirty="0" smtClean="0"/>
              <a:t>Le compteur </a:t>
            </a:r>
            <a:r>
              <a:rPr lang="fr-FR" sz="2200" dirty="0" err="1" smtClean="0"/>
              <a:t>Linky</a:t>
            </a:r>
            <a:r>
              <a:rPr lang="fr-FR" sz="2200" dirty="0" smtClean="0"/>
              <a:t> est parfaitement intact.</a:t>
            </a:r>
          </a:p>
          <a:p>
            <a:pPr>
              <a:buNone/>
            </a:pPr>
            <a:r>
              <a:rPr lang="fr-FR" sz="2200" b="1" dirty="0" smtClean="0"/>
              <a:t>Il n’y a donc aucun lien entre le compteur </a:t>
            </a:r>
            <a:r>
              <a:rPr lang="fr-FR" sz="2200" b="1" dirty="0" err="1" smtClean="0"/>
              <a:t>Linky</a:t>
            </a:r>
            <a:r>
              <a:rPr lang="fr-FR" sz="2200" b="1" dirty="0" smtClean="0"/>
              <a:t> et l'incendie.</a:t>
            </a:r>
            <a:endParaRPr lang="fr-FR" sz="2200" dirty="0" smtClean="0"/>
          </a:p>
          <a:p>
            <a:pPr>
              <a:buNone/>
            </a:pPr>
            <a:r>
              <a:rPr lang="fr-FR" sz="2200" dirty="0" smtClean="0"/>
              <a:t>Une enquête de police est en cours pour déterminer les causes exactes de l'accident. »</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979001"/>
            <a:ext cx="7848600" cy="792089"/>
          </a:xfrm>
        </p:spPr>
        <p:txBody>
          <a:bodyPr>
            <a:normAutofit/>
          </a:bodyPr>
          <a:lstStyle/>
          <a:p>
            <a:r>
              <a:rPr lang="fr-FR" b="1" dirty="0" err="1" smtClean="0"/>
              <a:t>Linky</a:t>
            </a:r>
            <a:r>
              <a:rPr lang="fr-FR" b="1" dirty="0" smtClean="0"/>
              <a:t> en quelques mots</a:t>
            </a:r>
            <a:endParaRPr lang="fr-FR" dirty="0"/>
          </a:p>
        </p:txBody>
      </p:sp>
      <p:sp>
        <p:nvSpPr>
          <p:cNvPr id="4" name="Espace réservé du texte 3"/>
          <p:cNvSpPr>
            <a:spLocks noGrp="1"/>
          </p:cNvSpPr>
          <p:nvPr>
            <p:ph type="body" sz="quarter" idx="10"/>
          </p:nvPr>
        </p:nvSpPr>
        <p:spPr>
          <a:xfrm>
            <a:off x="251520" y="2979001"/>
            <a:ext cx="450000" cy="450000"/>
          </a:xfrm>
        </p:spPr>
        <p:txBody>
          <a:bodyPr>
            <a:normAutofit fontScale="85000" lnSpcReduction="10000"/>
          </a:bodyPr>
          <a:lstStyle/>
          <a:p>
            <a:r>
              <a:rPr lang="fr-FR" dirty="0" smtClean="0"/>
              <a:t>04</a:t>
            </a:r>
            <a:endParaRPr lang="fr-FR" dirty="0"/>
          </a:p>
        </p:txBody>
      </p:sp>
    </p:spTree>
    <p:extLst>
      <p:ext uri="{BB962C8B-B14F-4D97-AF65-F5344CB8AC3E}">
        <p14:creationId xmlns:p14="http://schemas.microsoft.com/office/powerpoint/2010/main" xmlns="" val="4142764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953" y="96678"/>
            <a:ext cx="7886700" cy="1325563"/>
          </a:xfrm>
        </p:spPr>
        <p:txBody>
          <a:bodyPr>
            <a:normAutofit/>
          </a:bodyPr>
          <a:lstStyle/>
          <a:p>
            <a:r>
              <a:rPr lang="fr-FR" sz="3200" dirty="0" smtClean="0">
                <a:solidFill>
                  <a:srgbClr val="0070C0"/>
                </a:solidFill>
              </a:rPr>
              <a:t>Le contexte réglementaire </a:t>
            </a:r>
            <a:endParaRPr lang="fr-FR" sz="3200" dirty="0">
              <a:solidFill>
                <a:srgbClr val="0070C0"/>
              </a:solidFill>
            </a:endParaRPr>
          </a:p>
        </p:txBody>
      </p:sp>
      <p:pic>
        <p:nvPicPr>
          <p:cNvPr id="7" name="Image 6"/>
          <p:cNvPicPr>
            <a:picLocks noChangeAspect="1"/>
          </p:cNvPicPr>
          <p:nvPr/>
        </p:nvPicPr>
        <p:blipFill>
          <a:blip r:embed="rId2"/>
          <a:stretch>
            <a:fillRect/>
          </a:stretch>
        </p:blipFill>
        <p:spPr>
          <a:xfrm>
            <a:off x="1" y="1122158"/>
            <a:ext cx="9144000" cy="4932000"/>
          </a:xfrm>
          <a:prstGeom prst="rect">
            <a:avLst/>
          </a:prstGeom>
        </p:spPr>
      </p:pic>
    </p:spTree>
    <p:extLst>
      <p:ext uri="{BB962C8B-B14F-4D97-AF65-F5344CB8AC3E}">
        <p14:creationId xmlns:p14="http://schemas.microsoft.com/office/powerpoint/2010/main" xmlns="" val="396085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Chiffres clés du programme</a:t>
            </a:r>
            <a:endParaRPr lang="fr-FR" dirty="0">
              <a:solidFill>
                <a:srgbClr val="0070C0"/>
              </a:solidFill>
            </a:endParaRPr>
          </a:p>
        </p:txBody>
      </p:sp>
      <p:sp>
        <p:nvSpPr>
          <p:cNvPr id="5" name="ZoneTexte 4"/>
          <p:cNvSpPr txBox="1"/>
          <p:nvPr/>
        </p:nvSpPr>
        <p:spPr>
          <a:xfrm>
            <a:off x="-2484784" y="5229200"/>
            <a:ext cx="2304256" cy="1622734"/>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changer le titre et la date sur toutes les diapos :</a:t>
            </a:r>
          </a:p>
          <a:p>
            <a:pPr marL="108000" indent="-108000">
              <a:buFontTx/>
              <a:buChar char="-"/>
            </a:pPr>
            <a:r>
              <a:rPr lang="fr-FR" sz="1200">
                <a:solidFill>
                  <a:schemeClr val="bg1"/>
                </a:solidFill>
              </a:rPr>
              <a:t>o</a:t>
            </a:r>
            <a:r>
              <a:rPr lang="fr-FR" sz="1200" smtClean="0">
                <a:solidFill>
                  <a:schemeClr val="bg1"/>
                </a:solidFill>
              </a:rPr>
              <a:t>nglet [Insertion],</a:t>
            </a:r>
          </a:p>
          <a:p>
            <a:pPr marL="108000" indent="-108000">
              <a:buFontTx/>
              <a:buChar char="-"/>
            </a:pPr>
            <a:r>
              <a:rPr lang="fr-FR" sz="1200" smtClean="0">
                <a:solidFill>
                  <a:schemeClr val="bg1"/>
                </a:solidFill>
              </a:rPr>
              <a:t>"En-tête et pied de page",</a:t>
            </a:r>
          </a:p>
          <a:p>
            <a:pPr marL="108000" indent="-108000">
              <a:buFontTx/>
              <a:buChar char="-"/>
            </a:pPr>
            <a:r>
              <a:rPr lang="fr-FR" sz="1200">
                <a:solidFill>
                  <a:schemeClr val="bg1"/>
                </a:solidFill>
              </a:rPr>
              <a:t>m</a:t>
            </a:r>
            <a:r>
              <a:rPr lang="fr-FR" sz="1200" smtClean="0">
                <a:solidFill>
                  <a:schemeClr val="bg1"/>
                </a:solidFill>
              </a:rPr>
              <a:t>odifiez les donnés dans le champ "Pied de page",</a:t>
            </a:r>
          </a:p>
          <a:p>
            <a:pPr marL="108000" indent="-108000">
              <a:buFontTx/>
              <a:buChar char="-"/>
            </a:pPr>
            <a:r>
              <a:rPr lang="fr-FR" sz="1200">
                <a:solidFill>
                  <a:schemeClr val="bg1"/>
                </a:solidFill>
              </a:rPr>
              <a:t>c</a:t>
            </a:r>
            <a:r>
              <a:rPr lang="fr-FR" sz="1200" smtClean="0">
                <a:solidFill>
                  <a:schemeClr val="bg1"/>
                </a:solidFill>
              </a:rPr>
              <a:t>liquez sur le bouton [Appliquer partout].</a:t>
            </a:r>
          </a:p>
        </p:txBody>
      </p:sp>
      <p:sp>
        <p:nvSpPr>
          <p:cNvPr id="6" name="ZoneTexte 5"/>
          <p:cNvSpPr txBox="1"/>
          <p:nvPr/>
        </p:nvSpPr>
        <p:spPr>
          <a:xfrm>
            <a:off x="-2556792" y="1621600"/>
            <a:ext cx="2304256" cy="1807400"/>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hiérarchiser et donc mettre en forme rapidement les paragraphes, appuyez sur :</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droite) pour descendre le texte d'un niveau,</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gauche) pour remonter le texte d'un niveau.</a:t>
            </a:r>
          </a:p>
        </p:txBody>
      </p:sp>
      <p:grpSp>
        <p:nvGrpSpPr>
          <p:cNvPr id="8" name="Grouper 22"/>
          <p:cNvGrpSpPr/>
          <p:nvPr/>
        </p:nvGrpSpPr>
        <p:grpSpPr>
          <a:xfrm>
            <a:off x="3201210" y="2522523"/>
            <a:ext cx="2222003" cy="2194063"/>
            <a:chOff x="1642783" y="1602542"/>
            <a:chExt cx="1641961" cy="1722438"/>
          </a:xfrm>
        </p:grpSpPr>
        <p:sp>
          <p:nvSpPr>
            <p:cNvPr id="9" name="Freeform 5"/>
            <p:cNvSpPr>
              <a:spLocks/>
            </p:cNvSpPr>
            <p:nvPr/>
          </p:nvSpPr>
          <p:spPr bwMode="auto">
            <a:xfrm>
              <a:off x="1642783" y="1602542"/>
              <a:ext cx="1550987" cy="1722438"/>
            </a:xfrm>
            <a:custGeom>
              <a:avLst/>
              <a:gdLst>
                <a:gd name="T0" fmla="*/ 19404040 w 120"/>
                <a:gd name="T1" fmla="*/ 31394125 h 123"/>
                <a:gd name="T2" fmla="*/ 24529204 w 120"/>
                <a:gd name="T3" fmla="*/ 31109749 h 123"/>
                <a:gd name="T4" fmla="*/ 29409351 w 120"/>
                <a:gd name="T5" fmla="*/ 31961434 h 123"/>
                <a:gd name="T6" fmla="*/ 32540062 w 120"/>
                <a:gd name="T7" fmla="*/ 28831536 h 123"/>
                <a:gd name="T8" fmla="*/ 29984568 w 120"/>
                <a:gd name="T9" fmla="*/ 27689169 h 123"/>
                <a:gd name="T10" fmla="*/ 29409351 w 120"/>
                <a:gd name="T11" fmla="*/ 24513324 h 123"/>
                <a:gd name="T12" fmla="*/ 30269012 w 120"/>
                <a:gd name="T13" fmla="*/ 21958797 h 123"/>
                <a:gd name="T14" fmla="*/ 30269012 w 120"/>
                <a:gd name="T15" fmla="*/ 20816189 h 123"/>
                <a:gd name="T16" fmla="*/ 28841955 w 120"/>
                <a:gd name="T17" fmla="*/ 20532017 h 123"/>
                <a:gd name="T18" fmla="*/ 28274584 w 120"/>
                <a:gd name="T19" fmla="*/ 19113082 h 123"/>
                <a:gd name="T20" fmla="*/ 29409351 w 120"/>
                <a:gd name="T21" fmla="*/ 17403466 h 123"/>
                <a:gd name="T22" fmla="*/ 31120876 w 120"/>
                <a:gd name="T23" fmla="*/ 15125217 h 123"/>
                <a:gd name="T24" fmla="*/ 32540062 w 120"/>
                <a:gd name="T25" fmla="*/ 15409425 h 123"/>
                <a:gd name="T26" fmla="*/ 32831052 w 120"/>
                <a:gd name="T27" fmla="*/ 12563924 h 123"/>
                <a:gd name="T28" fmla="*/ 34250263 w 120"/>
                <a:gd name="T29" fmla="*/ 10002635 h 123"/>
                <a:gd name="T30" fmla="*/ 32540062 w 120"/>
                <a:gd name="T31" fmla="*/ 8536647 h 123"/>
                <a:gd name="T32" fmla="*/ 30269012 w 120"/>
                <a:gd name="T33" fmla="*/ 7968092 h 123"/>
                <a:gd name="T34" fmla="*/ 27706972 w 120"/>
                <a:gd name="T35" fmla="*/ 6825725 h 123"/>
                <a:gd name="T36" fmla="*/ 26279915 w 120"/>
                <a:gd name="T37" fmla="*/ 4264398 h 123"/>
                <a:gd name="T38" fmla="*/ 23953974 w 120"/>
                <a:gd name="T39" fmla="*/ 4839504 h 123"/>
                <a:gd name="T40" fmla="*/ 22817691 w 120"/>
                <a:gd name="T41" fmla="*/ 2561297 h 123"/>
                <a:gd name="T42" fmla="*/ 21682912 w 120"/>
                <a:gd name="T43" fmla="*/ 1418929 h 123"/>
                <a:gd name="T44" fmla="*/ 20538807 w 120"/>
                <a:gd name="T45" fmla="*/ 1134546 h 123"/>
                <a:gd name="T46" fmla="*/ 19404040 w 120"/>
                <a:gd name="T47" fmla="*/ 284389 h 123"/>
                <a:gd name="T48" fmla="*/ 17409359 w 120"/>
                <a:gd name="T49" fmla="*/ 3412754 h 123"/>
                <a:gd name="T50" fmla="*/ 13995720 w 120"/>
                <a:gd name="T51" fmla="*/ 5974050 h 123"/>
                <a:gd name="T52" fmla="*/ 9722386 w 120"/>
                <a:gd name="T53" fmla="*/ 4839504 h 123"/>
                <a:gd name="T54" fmla="*/ 8254603 w 120"/>
                <a:gd name="T55" fmla="*/ 4555332 h 123"/>
                <a:gd name="T56" fmla="*/ 9153457 w 120"/>
                <a:gd name="T57" fmla="*/ 8536647 h 123"/>
                <a:gd name="T58" fmla="*/ 5125165 w 120"/>
                <a:gd name="T59" fmla="*/ 7685003 h 123"/>
                <a:gd name="T60" fmla="*/ 2846286 w 120"/>
                <a:gd name="T61" fmla="*/ 6825725 h 123"/>
                <a:gd name="T62" fmla="*/ 0 w 120"/>
                <a:gd name="T63" fmla="*/ 7685003 h 123"/>
                <a:gd name="T64" fmla="*/ 0 w 120"/>
                <a:gd name="T65" fmla="*/ 9151172 h 123"/>
                <a:gd name="T66" fmla="*/ 2846286 w 120"/>
                <a:gd name="T67" fmla="*/ 11144996 h 123"/>
                <a:gd name="T68" fmla="*/ 5408322 w 120"/>
                <a:gd name="T69" fmla="*/ 13139034 h 123"/>
                <a:gd name="T70" fmla="*/ 6544396 w 120"/>
                <a:gd name="T71" fmla="*/ 16836169 h 123"/>
                <a:gd name="T72" fmla="*/ 7687201 w 120"/>
                <a:gd name="T73" fmla="*/ 20248928 h 123"/>
                <a:gd name="T74" fmla="*/ 8586091 w 120"/>
                <a:gd name="T75" fmla="*/ 23094642 h 123"/>
                <a:gd name="T76" fmla="*/ 6827516 w 120"/>
                <a:gd name="T77" fmla="*/ 23944764 h 123"/>
                <a:gd name="T78" fmla="*/ 6827516 w 120"/>
                <a:gd name="T79" fmla="*/ 25088430 h 123"/>
                <a:gd name="T80" fmla="*/ 5692567 w 120"/>
                <a:gd name="T81" fmla="*/ 28548459 h 123"/>
                <a:gd name="T82" fmla="*/ 5692567 w 120"/>
                <a:gd name="T83" fmla="*/ 29683005 h 123"/>
                <a:gd name="T84" fmla="*/ 7404081 w 120"/>
                <a:gd name="T85" fmla="*/ 31109749 h 123"/>
                <a:gd name="T86" fmla="*/ 11149431 w 120"/>
                <a:gd name="T87" fmla="*/ 32812855 h 123"/>
                <a:gd name="T88" fmla="*/ 13143892 w 120"/>
                <a:gd name="T89" fmla="*/ 33095932 h 123"/>
                <a:gd name="T90" fmla="*/ 14846236 w 120"/>
                <a:gd name="T91" fmla="*/ 33671038 h 123"/>
                <a:gd name="T92" fmla="*/ 15705921 w 120"/>
                <a:gd name="T93" fmla="*/ 34806884 h 123"/>
                <a:gd name="T94" fmla="*/ 17409359 w 120"/>
                <a:gd name="T95" fmla="*/ 35089985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23"/>
                <a:gd name="T146" fmla="*/ 120 w 120"/>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23">
                  <a:moveTo>
                    <a:pt x="65" y="121"/>
                  </a:moveTo>
                  <a:lnTo>
                    <a:pt x="65" y="119"/>
                  </a:lnTo>
                  <a:lnTo>
                    <a:pt x="65" y="114"/>
                  </a:lnTo>
                  <a:lnTo>
                    <a:pt x="68" y="110"/>
                  </a:lnTo>
                  <a:lnTo>
                    <a:pt x="71" y="110"/>
                  </a:lnTo>
                  <a:lnTo>
                    <a:pt x="77" y="107"/>
                  </a:lnTo>
                  <a:lnTo>
                    <a:pt x="83" y="111"/>
                  </a:lnTo>
                  <a:lnTo>
                    <a:pt x="86" y="109"/>
                  </a:lnTo>
                  <a:lnTo>
                    <a:pt x="90" y="112"/>
                  </a:lnTo>
                  <a:lnTo>
                    <a:pt x="95" y="114"/>
                  </a:lnTo>
                  <a:lnTo>
                    <a:pt x="99" y="116"/>
                  </a:lnTo>
                  <a:lnTo>
                    <a:pt x="103" y="112"/>
                  </a:lnTo>
                  <a:lnTo>
                    <a:pt x="111" y="107"/>
                  </a:lnTo>
                  <a:lnTo>
                    <a:pt x="112" y="106"/>
                  </a:lnTo>
                  <a:lnTo>
                    <a:pt x="112" y="104"/>
                  </a:lnTo>
                  <a:lnTo>
                    <a:pt x="114" y="101"/>
                  </a:lnTo>
                  <a:lnTo>
                    <a:pt x="112" y="101"/>
                  </a:lnTo>
                  <a:lnTo>
                    <a:pt x="111" y="101"/>
                  </a:lnTo>
                  <a:lnTo>
                    <a:pt x="107" y="99"/>
                  </a:lnTo>
                  <a:lnTo>
                    <a:pt x="105" y="97"/>
                  </a:lnTo>
                  <a:lnTo>
                    <a:pt x="107" y="93"/>
                  </a:lnTo>
                  <a:lnTo>
                    <a:pt x="107" y="91"/>
                  </a:lnTo>
                  <a:lnTo>
                    <a:pt x="105" y="90"/>
                  </a:lnTo>
                  <a:lnTo>
                    <a:pt x="103" y="86"/>
                  </a:lnTo>
                  <a:lnTo>
                    <a:pt x="108" y="85"/>
                  </a:lnTo>
                  <a:lnTo>
                    <a:pt x="109" y="83"/>
                  </a:lnTo>
                  <a:lnTo>
                    <a:pt x="108" y="80"/>
                  </a:lnTo>
                  <a:lnTo>
                    <a:pt x="106" y="77"/>
                  </a:lnTo>
                  <a:lnTo>
                    <a:pt x="108" y="76"/>
                  </a:lnTo>
                  <a:lnTo>
                    <a:pt x="108" y="74"/>
                  </a:lnTo>
                  <a:lnTo>
                    <a:pt x="106" y="73"/>
                  </a:lnTo>
                  <a:lnTo>
                    <a:pt x="106" y="69"/>
                  </a:lnTo>
                  <a:lnTo>
                    <a:pt x="103" y="68"/>
                  </a:lnTo>
                  <a:lnTo>
                    <a:pt x="101" y="70"/>
                  </a:lnTo>
                  <a:lnTo>
                    <a:pt x="101" y="72"/>
                  </a:lnTo>
                  <a:lnTo>
                    <a:pt x="98" y="72"/>
                  </a:lnTo>
                  <a:lnTo>
                    <a:pt x="98" y="70"/>
                  </a:lnTo>
                  <a:lnTo>
                    <a:pt x="100" y="69"/>
                  </a:lnTo>
                  <a:lnTo>
                    <a:pt x="99" y="67"/>
                  </a:lnTo>
                  <a:lnTo>
                    <a:pt x="100" y="65"/>
                  </a:lnTo>
                  <a:lnTo>
                    <a:pt x="103" y="64"/>
                  </a:lnTo>
                  <a:lnTo>
                    <a:pt x="104" y="62"/>
                  </a:lnTo>
                  <a:lnTo>
                    <a:pt x="103" y="61"/>
                  </a:lnTo>
                  <a:lnTo>
                    <a:pt x="106" y="58"/>
                  </a:lnTo>
                  <a:lnTo>
                    <a:pt x="109" y="57"/>
                  </a:lnTo>
                  <a:lnTo>
                    <a:pt x="108" y="55"/>
                  </a:lnTo>
                  <a:lnTo>
                    <a:pt x="109" y="53"/>
                  </a:lnTo>
                  <a:lnTo>
                    <a:pt x="110" y="53"/>
                  </a:lnTo>
                  <a:lnTo>
                    <a:pt x="112" y="55"/>
                  </a:lnTo>
                  <a:lnTo>
                    <a:pt x="114" y="54"/>
                  </a:lnTo>
                  <a:lnTo>
                    <a:pt x="113" y="52"/>
                  </a:lnTo>
                  <a:lnTo>
                    <a:pt x="113" y="49"/>
                  </a:lnTo>
                  <a:lnTo>
                    <a:pt x="114" y="47"/>
                  </a:lnTo>
                  <a:lnTo>
                    <a:pt x="115" y="44"/>
                  </a:lnTo>
                  <a:lnTo>
                    <a:pt x="116" y="42"/>
                  </a:lnTo>
                  <a:lnTo>
                    <a:pt x="117" y="39"/>
                  </a:lnTo>
                  <a:lnTo>
                    <a:pt x="117" y="37"/>
                  </a:lnTo>
                  <a:lnTo>
                    <a:pt x="120" y="35"/>
                  </a:lnTo>
                  <a:lnTo>
                    <a:pt x="120" y="33"/>
                  </a:lnTo>
                  <a:lnTo>
                    <a:pt x="117" y="32"/>
                  </a:lnTo>
                  <a:lnTo>
                    <a:pt x="115" y="32"/>
                  </a:lnTo>
                  <a:lnTo>
                    <a:pt x="114" y="30"/>
                  </a:lnTo>
                  <a:lnTo>
                    <a:pt x="111" y="31"/>
                  </a:lnTo>
                  <a:lnTo>
                    <a:pt x="109" y="30"/>
                  </a:lnTo>
                  <a:lnTo>
                    <a:pt x="106" y="30"/>
                  </a:lnTo>
                  <a:lnTo>
                    <a:pt x="106" y="28"/>
                  </a:lnTo>
                  <a:lnTo>
                    <a:pt x="104" y="25"/>
                  </a:lnTo>
                  <a:lnTo>
                    <a:pt x="100" y="25"/>
                  </a:lnTo>
                  <a:lnTo>
                    <a:pt x="99" y="24"/>
                  </a:lnTo>
                  <a:lnTo>
                    <a:pt x="97" y="24"/>
                  </a:lnTo>
                  <a:lnTo>
                    <a:pt x="95" y="23"/>
                  </a:lnTo>
                  <a:lnTo>
                    <a:pt x="92" y="21"/>
                  </a:lnTo>
                  <a:lnTo>
                    <a:pt x="90" y="20"/>
                  </a:lnTo>
                  <a:lnTo>
                    <a:pt x="92" y="15"/>
                  </a:lnTo>
                  <a:lnTo>
                    <a:pt x="90" y="15"/>
                  </a:lnTo>
                  <a:lnTo>
                    <a:pt x="89" y="17"/>
                  </a:lnTo>
                  <a:lnTo>
                    <a:pt x="87" y="18"/>
                  </a:lnTo>
                  <a:lnTo>
                    <a:pt x="84" y="17"/>
                  </a:lnTo>
                  <a:lnTo>
                    <a:pt x="85" y="13"/>
                  </a:lnTo>
                  <a:lnTo>
                    <a:pt x="84" y="12"/>
                  </a:lnTo>
                  <a:lnTo>
                    <a:pt x="81" y="12"/>
                  </a:lnTo>
                  <a:lnTo>
                    <a:pt x="80" y="9"/>
                  </a:lnTo>
                  <a:lnTo>
                    <a:pt x="78" y="9"/>
                  </a:lnTo>
                  <a:lnTo>
                    <a:pt x="77" y="8"/>
                  </a:lnTo>
                  <a:lnTo>
                    <a:pt x="77" y="6"/>
                  </a:lnTo>
                  <a:lnTo>
                    <a:pt x="76" y="5"/>
                  </a:lnTo>
                  <a:lnTo>
                    <a:pt x="75" y="5"/>
                  </a:lnTo>
                  <a:lnTo>
                    <a:pt x="75" y="6"/>
                  </a:lnTo>
                  <a:lnTo>
                    <a:pt x="73" y="6"/>
                  </a:lnTo>
                  <a:lnTo>
                    <a:pt x="72" y="4"/>
                  </a:lnTo>
                  <a:lnTo>
                    <a:pt x="73" y="1"/>
                  </a:lnTo>
                  <a:lnTo>
                    <a:pt x="73" y="0"/>
                  </a:lnTo>
                  <a:lnTo>
                    <a:pt x="72" y="0"/>
                  </a:lnTo>
                  <a:lnTo>
                    <a:pt x="68" y="1"/>
                  </a:lnTo>
                  <a:lnTo>
                    <a:pt x="65" y="0"/>
                  </a:lnTo>
                  <a:lnTo>
                    <a:pt x="63" y="5"/>
                  </a:lnTo>
                  <a:lnTo>
                    <a:pt x="62" y="10"/>
                  </a:lnTo>
                  <a:lnTo>
                    <a:pt x="61" y="12"/>
                  </a:lnTo>
                  <a:lnTo>
                    <a:pt x="53" y="15"/>
                  </a:lnTo>
                  <a:lnTo>
                    <a:pt x="48" y="18"/>
                  </a:lnTo>
                  <a:lnTo>
                    <a:pt x="47" y="19"/>
                  </a:lnTo>
                  <a:lnTo>
                    <a:pt x="49" y="21"/>
                  </a:lnTo>
                  <a:lnTo>
                    <a:pt x="45" y="22"/>
                  </a:lnTo>
                  <a:lnTo>
                    <a:pt x="41" y="21"/>
                  </a:lnTo>
                  <a:lnTo>
                    <a:pt x="36" y="20"/>
                  </a:lnTo>
                  <a:lnTo>
                    <a:pt x="34" y="17"/>
                  </a:lnTo>
                  <a:lnTo>
                    <a:pt x="35" y="15"/>
                  </a:lnTo>
                  <a:lnTo>
                    <a:pt x="32" y="15"/>
                  </a:lnTo>
                  <a:lnTo>
                    <a:pt x="30" y="14"/>
                  </a:lnTo>
                  <a:lnTo>
                    <a:pt x="29" y="16"/>
                  </a:lnTo>
                  <a:lnTo>
                    <a:pt x="30" y="19"/>
                  </a:lnTo>
                  <a:lnTo>
                    <a:pt x="30" y="22"/>
                  </a:lnTo>
                  <a:lnTo>
                    <a:pt x="31" y="26"/>
                  </a:lnTo>
                  <a:lnTo>
                    <a:pt x="32" y="30"/>
                  </a:lnTo>
                  <a:lnTo>
                    <a:pt x="26" y="29"/>
                  </a:lnTo>
                  <a:lnTo>
                    <a:pt x="22" y="28"/>
                  </a:lnTo>
                  <a:lnTo>
                    <a:pt x="20" y="30"/>
                  </a:lnTo>
                  <a:lnTo>
                    <a:pt x="18" y="27"/>
                  </a:lnTo>
                  <a:lnTo>
                    <a:pt x="17" y="24"/>
                  </a:lnTo>
                  <a:lnTo>
                    <a:pt x="13" y="24"/>
                  </a:lnTo>
                  <a:lnTo>
                    <a:pt x="11" y="26"/>
                  </a:lnTo>
                  <a:lnTo>
                    <a:pt x="10" y="24"/>
                  </a:lnTo>
                  <a:lnTo>
                    <a:pt x="8" y="26"/>
                  </a:lnTo>
                  <a:lnTo>
                    <a:pt x="7" y="25"/>
                  </a:lnTo>
                  <a:lnTo>
                    <a:pt x="3" y="25"/>
                  </a:lnTo>
                  <a:lnTo>
                    <a:pt x="0" y="27"/>
                  </a:lnTo>
                  <a:lnTo>
                    <a:pt x="2" y="29"/>
                  </a:lnTo>
                  <a:lnTo>
                    <a:pt x="4" y="30"/>
                  </a:lnTo>
                  <a:lnTo>
                    <a:pt x="4" y="32"/>
                  </a:lnTo>
                  <a:lnTo>
                    <a:pt x="0" y="32"/>
                  </a:lnTo>
                  <a:lnTo>
                    <a:pt x="2" y="34"/>
                  </a:lnTo>
                  <a:lnTo>
                    <a:pt x="3" y="37"/>
                  </a:lnTo>
                  <a:lnTo>
                    <a:pt x="6" y="37"/>
                  </a:lnTo>
                  <a:lnTo>
                    <a:pt x="10" y="39"/>
                  </a:lnTo>
                  <a:lnTo>
                    <a:pt x="12" y="40"/>
                  </a:lnTo>
                  <a:lnTo>
                    <a:pt x="13" y="42"/>
                  </a:lnTo>
                  <a:lnTo>
                    <a:pt x="19" y="44"/>
                  </a:lnTo>
                  <a:lnTo>
                    <a:pt x="19" y="46"/>
                  </a:lnTo>
                  <a:lnTo>
                    <a:pt x="22" y="48"/>
                  </a:lnTo>
                  <a:lnTo>
                    <a:pt x="24" y="52"/>
                  </a:lnTo>
                  <a:cubicBezTo>
                    <a:pt x="24" y="52"/>
                    <a:pt x="21" y="53"/>
                    <a:pt x="21" y="54"/>
                  </a:cubicBezTo>
                  <a:cubicBezTo>
                    <a:pt x="21" y="55"/>
                    <a:pt x="23" y="58"/>
                    <a:pt x="23" y="59"/>
                  </a:cubicBezTo>
                  <a:cubicBezTo>
                    <a:pt x="24" y="60"/>
                    <a:pt x="28" y="63"/>
                    <a:pt x="28" y="63"/>
                  </a:cubicBezTo>
                  <a:lnTo>
                    <a:pt x="29" y="66"/>
                  </a:lnTo>
                  <a:lnTo>
                    <a:pt x="28" y="69"/>
                  </a:lnTo>
                  <a:lnTo>
                    <a:pt x="27" y="71"/>
                  </a:lnTo>
                  <a:lnTo>
                    <a:pt x="30" y="74"/>
                  </a:lnTo>
                  <a:lnTo>
                    <a:pt x="32" y="78"/>
                  </a:lnTo>
                  <a:lnTo>
                    <a:pt x="33" y="82"/>
                  </a:lnTo>
                  <a:lnTo>
                    <a:pt x="30" y="81"/>
                  </a:lnTo>
                  <a:lnTo>
                    <a:pt x="30" y="78"/>
                  </a:lnTo>
                  <a:lnTo>
                    <a:pt x="28" y="75"/>
                  </a:lnTo>
                  <a:lnTo>
                    <a:pt x="26" y="79"/>
                  </a:lnTo>
                  <a:lnTo>
                    <a:pt x="24" y="84"/>
                  </a:lnTo>
                  <a:lnTo>
                    <a:pt x="26" y="84"/>
                  </a:lnTo>
                  <a:lnTo>
                    <a:pt x="26" y="85"/>
                  </a:lnTo>
                  <a:lnTo>
                    <a:pt x="24" y="86"/>
                  </a:lnTo>
                  <a:lnTo>
                    <a:pt x="24" y="88"/>
                  </a:lnTo>
                  <a:lnTo>
                    <a:pt x="23" y="91"/>
                  </a:lnTo>
                  <a:lnTo>
                    <a:pt x="22" y="94"/>
                  </a:lnTo>
                  <a:lnTo>
                    <a:pt x="21" y="99"/>
                  </a:lnTo>
                  <a:lnTo>
                    <a:pt x="20" y="100"/>
                  </a:lnTo>
                  <a:lnTo>
                    <a:pt x="19" y="101"/>
                  </a:lnTo>
                  <a:lnTo>
                    <a:pt x="17" y="102"/>
                  </a:lnTo>
                  <a:lnTo>
                    <a:pt x="18" y="104"/>
                  </a:lnTo>
                  <a:lnTo>
                    <a:pt x="20" y="104"/>
                  </a:lnTo>
                  <a:lnTo>
                    <a:pt x="19" y="107"/>
                  </a:lnTo>
                  <a:lnTo>
                    <a:pt x="21" y="107"/>
                  </a:lnTo>
                  <a:lnTo>
                    <a:pt x="25" y="110"/>
                  </a:lnTo>
                  <a:lnTo>
                    <a:pt x="26" y="109"/>
                  </a:lnTo>
                  <a:lnTo>
                    <a:pt x="28" y="113"/>
                  </a:lnTo>
                  <a:lnTo>
                    <a:pt x="31" y="112"/>
                  </a:lnTo>
                  <a:lnTo>
                    <a:pt x="33" y="115"/>
                  </a:lnTo>
                  <a:lnTo>
                    <a:pt x="39" y="115"/>
                  </a:lnTo>
                  <a:lnTo>
                    <a:pt x="41" y="115"/>
                  </a:lnTo>
                  <a:lnTo>
                    <a:pt x="40" y="113"/>
                  </a:lnTo>
                  <a:lnTo>
                    <a:pt x="43" y="114"/>
                  </a:lnTo>
                  <a:lnTo>
                    <a:pt x="46" y="116"/>
                  </a:lnTo>
                  <a:lnTo>
                    <a:pt x="48" y="116"/>
                  </a:lnTo>
                  <a:lnTo>
                    <a:pt x="48" y="117"/>
                  </a:lnTo>
                  <a:lnTo>
                    <a:pt x="50" y="116"/>
                  </a:lnTo>
                  <a:lnTo>
                    <a:pt x="52" y="118"/>
                  </a:lnTo>
                  <a:lnTo>
                    <a:pt x="52" y="119"/>
                  </a:lnTo>
                  <a:lnTo>
                    <a:pt x="53" y="120"/>
                  </a:lnTo>
                  <a:lnTo>
                    <a:pt x="53" y="122"/>
                  </a:lnTo>
                  <a:lnTo>
                    <a:pt x="55" y="122"/>
                  </a:lnTo>
                  <a:lnTo>
                    <a:pt x="55" y="121"/>
                  </a:lnTo>
                  <a:lnTo>
                    <a:pt x="57" y="121"/>
                  </a:lnTo>
                  <a:lnTo>
                    <a:pt x="59" y="123"/>
                  </a:lnTo>
                  <a:lnTo>
                    <a:pt x="61" y="123"/>
                  </a:lnTo>
                  <a:lnTo>
                    <a:pt x="62" y="121"/>
                  </a:lnTo>
                  <a:lnTo>
                    <a:pt x="65" y="121"/>
                  </a:lnTo>
                </a:path>
              </a:pathLst>
            </a:custGeom>
            <a:solidFill>
              <a:srgbClr val="7030A0"/>
            </a:solidFill>
            <a:ln w="9525">
              <a:noFill/>
              <a:round/>
              <a:headEnd/>
              <a:tailEnd/>
            </a:ln>
          </p:spPr>
          <p:txBody>
            <a:bodyPr rIns="18288" anchor="ctr"/>
            <a:lstStyle/>
            <a:p>
              <a:pPr algn="ctr">
                <a:defRPr/>
              </a:pPr>
              <a:endParaRPr lang="zh-CN" altLang="en-US" sz="1050" dirty="0">
                <a:solidFill>
                  <a:srgbClr val="FFFFFF"/>
                </a:solidFill>
                <a:ea typeface="宋体" pitchFamily="2" charset="-122"/>
                <a:cs typeface="Arial" charset="0"/>
              </a:endParaRPr>
            </a:p>
          </p:txBody>
        </p:sp>
        <p:sp>
          <p:nvSpPr>
            <p:cNvPr id="10" name="Rectangle 9"/>
            <p:cNvSpPr>
              <a:spLocks noChangeArrowheads="1"/>
            </p:cNvSpPr>
            <p:nvPr/>
          </p:nvSpPr>
          <p:spPr bwMode="auto">
            <a:xfrm>
              <a:off x="1786144" y="1729293"/>
              <a:ext cx="1498600" cy="51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zh-CN" sz="2800" b="1" dirty="0" smtClean="0">
                  <a:solidFill>
                    <a:srgbClr val="FFFFFF"/>
                  </a:solidFill>
                  <a:ea typeface="SimSun" charset="-122"/>
                </a:rPr>
                <a:t>35</a:t>
              </a:r>
              <a:endParaRPr lang="fr-FR" altLang="zh-CN" sz="1200" b="1" dirty="0">
                <a:solidFill>
                  <a:srgbClr val="FFFFFF"/>
                </a:solidFill>
                <a:ea typeface="SimSun" charset="-122"/>
              </a:endParaRPr>
            </a:p>
            <a:p>
              <a:pPr algn="ctr" eaLnBrk="1" hangingPunct="1"/>
              <a:r>
                <a:rPr lang="fr-FR" altLang="zh-CN" sz="900" dirty="0">
                  <a:solidFill>
                    <a:srgbClr val="FFFFFF"/>
                  </a:solidFill>
                  <a:ea typeface="SimSun" charset="-122"/>
                </a:rPr>
                <a:t>MILLIONS de COMPTEURS</a:t>
              </a:r>
              <a:endParaRPr lang="zh-CN" altLang="en-US" sz="900" dirty="0">
                <a:solidFill>
                  <a:srgbClr val="FFFFFF"/>
                </a:solidFill>
                <a:ea typeface="SimSun" charset="-122"/>
              </a:endParaRPr>
            </a:p>
          </p:txBody>
        </p:sp>
        <p:sp>
          <p:nvSpPr>
            <p:cNvPr id="11" name="Rectangle 10"/>
            <p:cNvSpPr/>
            <p:nvPr/>
          </p:nvSpPr>
          <p:spPr>
            <a:xfrm>
              <a:off x="1741694" y="2362706"/>
              <a:ext cx="1498600" cy="654050"/>
            </a:xfrm>
            <a:prstGeom prst="rect">
              <a:avLst/>
            </a:prstGeom>
          </p:spPr>
          <p:txBody>
            <a:bodyPr>
              <a:spAutoFit/>
            </a:bodyPr>
            <a:lstStyle/>
            <a:p>
              <a:pPr algn="ctr">
                <a:defRPr/>
              </a:pPr>
              <a:endParaRPr lang="fr-FR" altLang="zh-CN" sz="1050" b="1" dirty="0">
                <a:solidFill>
                  <a:srgbClr val="FFFFFF"/>
                </a:solidFill>
                <a:ea typeface="宋体" pitchFamily="2" charset="-122"/>
                <a:cs typeface="Arial" charset="0"/>
              </a:endParaRPr>
            </a:p>
            <a:p>
              <a:pPr algn="ctr">
                <a:defRPr/>
              </a:pPr>
              <a:r>
                <a:rPr lang="fr-FR" altLang="zh-CN" b="1" dirty="0">
                  <a:solidFill>
                    <a:srgbClr val="FFFFFF"/>
                  </a:solidFill>
                  <a:ea typeface="宋体" pitchFamily="2" charset="-122"/>
                  <a:cs typeface="Arial" charset="0"/>
                </a:rPr>
                <a:t>600 000</a:t>
              </a:r>
              <a:endParaRPr lang="fr-FR" altLang="zh-CN" sz="1200" b="1" dirty="0">
                <a:solidFill>
                  <a:srgbClr val="FFFFFF"/>
                </a:solidFill>
                <a:ea typeface="宋体" pitchFamily="2" charset="-122"/>
                <a:cs typeface="Arial" charset="0"/>
              </a:endParaRPr>
            </a:p>
            <a:p>
              <a:pPr algn="ctr">
                <a:defRPr/>
              </a:pPr>
              <a:r>
                <a:rPr lang="fr-FR" altLang="zh-CN" sz="800" dirty="0">
                  <a:solidFill>
                    <a:srgbClr val="FFFFFF"/>
                  </a:solidFill>
                  <a:ea typeface="宋体" pitchFamily="2" charset="-122"/>
                  <a:cs typeface="Arial" charset="0"/>
                </a:rPr>
                <a:t>CONCENTRATEURS</a:t>
              </a:r>
              <a:endParaRPr lang="zh-CN" altLang="en-US" sz="800" dirty="0">
                <a:solidFill>
                  <a:srgbClr val="FFFFFF"/>
                </a:solidFill>
                <a:ea typeface="宋体" pitchFamily="2" charset="-122"/>
                <a:cs typeface="Arial" charset="0"/>
              </a:endParaRPr>
            </a:p>
          </p:txBody>
        </p:sp>
      </p:grpSp>
      <p:grpSp>
        <p:nvGrpSpPr>
          <p:cNvPr id="12" name="Grouper 26"/>
          <p:cNvGrpSpPr/>
          <p:nvPr/>
        </p:nvGrpSpPr>
        <p:grpSpPr>
          <a:xfrm>
            <a:off x="2864585" y="4890176"/>
            <a:ext cx="2825018" cy="1175050"/>
            <a:chOff x="195776" y="4151973"/>
            <a:chExt cx="2087562" cy="922466"/>
          </a:xfrm>
        </p:grpSpPr>
        <p:sp>
          <p:nvSpPr>
            <p:cNvPr id="13" name="Rectangle 12"/>
            <p:cNvSpPr/>
            <p:nvPr/>
          </p:nvSpPr>
          <p:spPr>
            <a:xfrm>
              <a:off x="195776" y="4736173"/>
              <a:ext cx="2087562" cy="338266"/>
            </a:xfrm>
            <a:prstGeom prst="rect">
              <a:avLst/>
            </a:prstGeom>
          </p:spPr>
          <p:txBody>
            <a:bodyPr>
              <a:spAutoFit/>
            </a:bodyPr>
            <a:lstStyle/>
            <a:p>
              <a:pPr algn="ctr">
                <a:defRPr/>
              </a:pPr>
              <a:r>
                <a:rPr lang="fr-FR" altLang="zh-CN" sz="1100" dirty="0">
                  <a:ea typeface="宋体" pitchFamily="2" charset="-122"/>
                  <a:cs typeface="Arial" charset="0"/>
                </a:rPr>
                <a:t>MILLIARDS D’EUROS COURANTS D’INVESTISSEMENT D’ICI 2021</a:t>
              </a:r>
              <a:endParaRPr lang="zh-CN" altLang="en-US" sz="1400" dirty="0">
                <a:ea typeface="宋体" pitchFamily="2" charset="-122"/>
                <a:cs typeface="Arial" charset="0"/>
              </a:endParaRPr>
            </a:p>
          </p:txBody>
        </p:sp>
        <p:sp>
          <p:nvSpPr>
            <p:cNvPr id="15" name="Rectangle 14"/>
            <p:cNvSpPr/>
            <p:nvPr/>
          </p:nvSpPr>
          <p:spPr>
            <a:xfrm>
              <a:off x="426830" y="4151973"/>
              <a:ext cx="771378" cy="459074"/>
            </a:xfrm>
            <a:prstGeom prst="rect">
              <a:avLst/>
            </a:prstGeom>
          </p:spPr>
          <p:txBody>
            <a:bodyPr wrap="none">
              <a:spAutoFit/>
            </a:bodyPr>
            <a:lstStyle/>
            <a:p>
              <a:pPr algn="ctr">
                <a:defRPr/>
              </a:pPr>
              <a:r>
                <a:rPr lang="fr-FR" altLang="zh-CN" sz="3200" b="1" dirty="0">
                  <a:solidFill>
                    <a:srgbClr val="0070C0"/>
                  </a:solidFill>
                  <a:ea typeface="宋体" pitchFamily="2" charset="-122"/>
                  <a:cs typeface="Arial" charset="0"/>
                </a:rPr>
                <a:t>5 </a:t>
              </a:r>
              <a:r>
                <a:rPr lang="fr-FR" altLang="zh-CN" sz="2400" b="1" dirty="0">
                  <a:solidFill>
                    <a:srgbClr val="0070C0"/>
                  </a:solidFill>
                  <a:ea typeface="宋体" pitchFamily="2" charset="-122"/>
                  <a:cs typeface="Arial" charset="0"/>
                </a:rPr>
                <a:t>Mds</a:t>
              </a:r>
            </a:p>
          </p:txBody>
        </p:sp>
      </p:grpSp>
      <p:grpSp>
        <p:nvGrpSpPr>
          <p:cNvPr id="16" name="Grouper 30"/>
          <p:cNvGrpSpPr/>
          <p:nvPr/>
        </p:nvGrpSpPr>
        <p:grpSpPr>
          <a:xfrm>
            <a:off x="124185" y="1709796"/>
            <a:ext cx="2719752" cy="2292909"/>
            <a:chOff x="809004" y="1756143"/>
            <a:chExt cx="2719752" cy="2292909"/>
          </a:xfrm>
        </p:grpSpPr>
        <p:grpSp>
          <p:nvGrpSpPr>
            <p:cNvPr id="17" name="Grouper 31"/>
            <p:cNvGrpSpPr/>
            <p:nvPr/>
          </p:nvGrpSpPr>
          <p:grpSpPr>
            <a:xfrm>
              <a:off x="809004" y="1756143"/>
              <a:ext cx="2719752" cy="2292909"/>
              <a:chOff x="3333523" y="4143118"/>
              <a:chExt cx="2009775" cy="1800036"/>
            </a:xfrm>
          </p:grpSpPr>
          <p:sp>
            <p:nvSpPr>
              <p:cNvPr id="19" name="Rectangle 18"/>
              <p:cNvSpPr/>
              <p:nvPr/>
            </p:nvSpPr>
            <p:spPr>
              <a:xfrm>
                <a:off x="3333523" y="4143118"/>
                <a:ext cx="2009775" cy="254000"/>
              </a:xfrm>
              <a:prstGeom prst="rect">
                <a:avLst/>
              </a:prstGeom>
            </p:spPr>
            <p:txBody>
              <a:bodyPr>
                <a:spAutoFit/>
              </a:bodyPr>
              <a:lstStyle/>
              <a:p>
                <a:pPr algn="ctr">
                  <a:defRPr/>
                </a:pPr>
                <a:r>
                  <a:rPr lang="fr-FR" altLang="zh-CN" sz="1050" dirty="0">
                    <a:ea typeface="宋体" pitchFamily="2" charset="-122"/>
                    <a:cs typeface="Arial" charset="0"/>
                  </a:rPr>
                  <a:t>DÉPLOIEMENT INDUSTRIEL</a:t>
                </a:r>
                <a:endParaRPr lang="zh-CN" altLang="en-US" sz="1050" dirty="0">
                  <a:ea typeface="宋体" pitchFamily="2" charset="-122"/>
                  <a:cs typeface="Arial" charset="0"/>
                </a:endParaRPr>
              </a:p>
            </p:txBody>
          </p:sp>
          <p:sp>
            <p:nvSpPr>
              <p:cNvPr id="20" name="Rectangle 80"/>
              <p:cNvSpPr>
                <a:spLocks noChangeArrowheads="1"/>
              </p:cNvSpPr>
              <p:nvPr/>
            </p:nvSpPr>
            <p:spPr bwMode="auto">
              <a:xfrm>
                <a:off x="3402721" y="5543104"/>
                <a:ext cx="19272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zh-CN" sz="2000" b="1" dirty="0">
                    <a:ea typeface="SimSun" charset="-122"/>
                  </a:rPr>
                  <a:t>2015</a:t>
                </a:r>
                <a:r>
                  <a:rPr lang="fr-FR" altLang="zh-CN" sz="2000" b="1" dirty="0">
                    <a:ea typeface="SimSun" charset="-122"/>
                    <a:sym typeface="Wingdings" charset="2"/>
                  </a:rPr>
                  <a:t> </a:t>
                </a:r>
                <a:r>
                  <a:rPr lang="fr-FR" altLang="zh-CN" sz="2000" b="1" dirty="0">
                    <a:ea typeface="SimSun" charset="-122"/>
                  </a:rPr>
                  <a:t>2021</a:t>
                </a:r>
              </a:p>
            </p:txBody>
          </p:sp>
          <p:sp>
            <p:nvSpPr>
              <p:cNvPr id="21" name="Rectangle 7"/>
              <p:cNvSpPr>
                <a:spLocks noChangeArrowheads="1"/>
              </p:cNvSpPr>
              <p:nvPr/>
            </p:nvSpPr>
            <p:spPr bwMode="auto">
              <a:xfrm>
                <a:off x="3775241" y="4289668"/>
                <a:ext cx="1163637" cy="604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zh-CN" sz="4400" b="1" dirty="0">
                    <a:solidFill>
                      <a:srgbClr val="7030A0"/>
                    </a:solidFill>
                    <a:latin typeface="+mn-lt"/>
                    <a:ea typeface="宋体" pitchFamily="2" charset="-122"/>
                    <a:cs typeface="Arial" charset="0"/>
                  </a:rPr>
                  <a:t>6ans</a:t>
                </a:r>
              </a:p>
            </p:txBody>
          </p:sp>
        </p:grpSp>
        <p:pic>
          <p:nvPicPr>
            <p:cNvPr id="18" name="Image 17"/>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757239" y="2726621"/>
              <a:ext cx="792155" cy="792155"/>
            </a:xfrm>
            <a:prstGeom prst="rect">
              <a:avLst/>
            </a:prstGeom>
          </p:spPr>
        </p:pic>
      </p:grpSp>
      <p:grpSp>
        <p:nvGrpSpPr>
          <p:cNvPr id="22" name="Grouper 36"/>
          <p:cNvGrpSpPr/>
          <p:nvPr/>
        </p:nvGrpSpPr>
        <p:grpSpPr>
          <a:xfrm>
            <a:off x="6052127" y="1010814"/>
            <a:ext cx="2749608" cy="4283474"/>
            <a:chOff x="7304029" y="1547602"/>
            <a:chExt cx="2749608" cy="4283474"/>
          </a:xfrm>
        </p:grpSpPr>
        <p:sp>
          <p:nvSpPr>
            <p:cNvPr id="23" name="Rectangle 22"/>
            <p:cNvSpPr/>
            <p:nvPr/>
          </p:nvSpPr>
          <p:spPr>
            <a:xfrm>
              <a:off x="7304029" y="3084024"/>
              <a:ext cx="2749608" cy="677108"/>
            </a:xfrm>
            <a:prstGeom prst="rect">
              <a:avLst/>
            </a:prstGeom>
          </p:spPr>
          <p:txBody>
            <a:bodyPr wrap="square">
              <a:spAutoFit/>
            </a:bodyPr>
            <a:lstStyle/>
            <a:p>
              <a:pPr algn="ctr">
                <a:defRPr/>
              </a:pPr>
              <a:r>
                <a:rPr lang="fr-FR" altLang="zh-CN" sz="1600" b="1" dirty="0">
                  <a:solidFill>
                    <a:srgbClr val="7030A0"/>
                  </a:solidFill>
                  <a:latin typeface="Arial"/>
                  <a:ea typeface="宋体" pitchFamily="2" charset="-122"/>
                  <a:cs typeface="Arial"/>
                </a:rPr>
                <a:t>10 000 </a:t>
              </a:r>
              <a:r>
                <a:rPr lang="fr-FR" altLang="zh-CN" sz="1100" dirty="0">
                  <a:latin typeface="Arial"/>
                  <a:ea typeface="宋体" pitchFamily="2" charset="-122"/>
                  <a:cs typeface="Arial"/>
                </a:rPr>
                <a:t>EMPLOIS </a:t>
              </a:r>
              <a:r>
                <a:rPr lang="fr-FR" altLang="zh-CN" sz="1100" dirty="0" smtClean="0">
                  <a:latin typeface="Arial"/>
                  <a:ea typeface="宋体" pitchFamily="2" charset="-122"/>
                  <a:cs typeface="Arial"/>
                </a:rPr>
                <a:t>DIRECTS (</a:t>
              </a:r>
              <a:r>
                <a:rPr lang="fr-FR" altLang="zh-CN" sz="1100" dirty="0">
                  <a:latin typeface="Arial"/>
                  <a:ea typeface="宋体" pitchFamily="2" charset="-122"/>
                  <a:cs typeface="Arial"/>
                </a:rPr>
                <a:t>5 000 POUR LA POSE), </a:t>
              </a:r>
              <a:r>
                <a:rPr lang="fr-FR" altLang="zh-CN" sz="1100" dirty="0" smtClean="0">
                  <a:latin typeface="Arial"/>
                  <a:ea typeface="宋体" pitchFamily="2" charset="-122"/>
                  <a:cs typeface="Arial"/>
                </a:rPr>
                <a:t>INDIRECTS </a:t>
              </a:r>
              <a:r>
                <a:rPr lang="fr-FR" altLang="zh-CN" sz="1100" dirty="0">
                  <a:latin typeface="Arial"/>
                  <a:ea typeface="宋体" pitchFamily="2" charset="-122"/>
                  <a:cs typeface="Arial"/>
                </a:rPr>
                <a:t>OU </a:t>
              </a:r>
              <a:r>
                <a:rPr lang="fr-FR" altLang="zh-CN" sz="1100" dirty="0" smtClean="0">
                  <a:latin typeface="Arial"/>
                  <a:ea typeface="宋体" pitchFamily="2" charset="-122"/>
                  <a:cs typeface="Arial"/>
                </a:rPr>
                <a:t>INDUITS</a:t>
              </a:r>
              <a:endParaRPr lang="fr-FR" altLang="zh-CN" sz="1100" dirty="0">
                <a:latin typeface="Arial"/>
                <a:ea typeface="宋体" pitchFamily="2" charset="-122"/>
                <a:cs typeface="Arial"/>
              </a:endParaRPr>
            </a:p>
          </p:txBody>
        </p:sp>
        <p:pic>
          <p:nvPicPr>
            <p:cNvPr id="24" name="Image 2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952358" y="1547602"/>
              <a:ext cx="1452950" cy="1452950"/>
            </a:xfrm>
            <a:prstGeom prst="rect">
              <a:avLst/>
            </a:prstGeom>
          </p:spPr>
        </p:pic>
        <p:sp>
          <p:nvSpPr>
            <p:cNvPr id="25" name="Rectangle 24"/>
            <p:cNvSpPr/>
            <p:nvPr/>
          </p:nvSpPr>
          <p:spPr>
            <a:xfrm>
              <a:off x="7454697" y="3812797"/>
              <a:ext cx="2598940" cy="692497"/>
            </a:xfrm>
            <a:prstGeom prst="rect">
              <a:avLst/>
            </a:prstGeom>
          </p:spPr>
          <p:txBody>
            <a:bodyPr wrap="square">
              <a:spAutoFit/>
            </a:bodyPr>
            <a:lstStyle/>
            <a:p>
              <a:pPr algn="ctr">
                <a:defRPr/>
              </a:pPr>
              <a:r>
                <a:rPr lang="fr-FR" altLang="zh-CN" sz="2800" b="1" dirty="0" smtClean="0">
                  <a:solidFill>
                    <a:srgbClr val="7030A0"/>
                  </a:solidFill>
                  <a:latin typeface="Arial"/>
                  <a:ea typeface="宋体" pitchFamily="2" charset="-122"/>
                  <a:cs typeface="Arial"/>
                </a:rPr>
                <a:t>6</a:t>
              </a:r>
              <a:r>
                <a:rPr lang="fr-FR" altLang="zh-CN" sz="1600" b="1" dirty="0" smtClean="0">
                  <a:solidFill>
                    <a:schemeClr val="accent2"/>
                  </a:solidFill>
                  <a:latin typeface="Arial"/>
                  <a:ea typeface="宋体" pitchFamily="2" charset="-122"/>
                  <a:cs typeface="Arial"/>
                </a:rPr>
                <a:t> </a:t>
              </a:r>
              <a:r>
                <a:rPr lang="fr-FR" altLang="zh-CN" sz="1100" dirty="0" smtClean="0">
                  <a:latin typeface="Calibri" charset="0"/>
                  <a:ea typeface="Calibri" charset="0"/>
                  <a:cs typeface="Calibri" charset="0"/>
                </a:rPr>
                <a:t>CONSTRUCTEURS DISPOSANT D’USINES EN FRANCE</a:t>
              </a:r>
              <a:endParaRPr lang="fr-FR" altLang="zh-CN" sz="1100" dirty="0">
                <a:latin typeface="Calibri" charset="0"/>
                <a:ea typeface="Calibri" charset="0"/>
                <a:cs typeface="Calibri" charset="0"/>
              </a:endParaRPr>
            </a:p>
          </p:txBody>
        </p:sp>
        <p:sp>
          <p:nvSpPr>
            <p:cNvPr id="26" name="Rectangle 25"/>
            <p:cNvSpPr/>
            <p:nvPr/>
          </p:nvSpPr>
          <p:spPr>
            <a:xfrm>
              <a:off x="7454697" y="4707692"/>
              <a:ext cx="2598940" cy="1123384"/>
            </a:xfrm>
            <a:prstGeom prst="rect">
              <a:avLst/>
            </a:prstGeom>
          </p:spPr>
          <p:txBody>
            <a:bodyPr wrap="square">
              <a:spAutoFit/>
            </a:bodyPr>
            <a:lstStyle/>
            <a:p>
              <a:pPr algn="ctr">
                <a:defRPr/>
              </a:pPr>
              <a:r>
                <a:rPr lang="fr-FR" sz="1100" dirty="0" smtClean="0"/>
                <a:t>plus </a:t>
              </a:r>
              <a:r>
                <a:rPr lang="fr-FR" sz="1100" dirty="0"/>
                <a:t>de </a:t>
              </a:r>
              <a:r>
                <a:rPr lang="fr-FR" sz="2800" b="1" dirty="0">
                  <a:solidFill>
                    <a:srgbClr val="7030A0"/>
                  </a:solidFill>
                  <a:latin typeface="Arial"/>
                  <a:ea typeface="宋体" pitchFamily="2" charset="-122"/>
                  <a:cs typeface="Arial"/>
                </a:rPr>
                <a:t>80</a:t>
              </a:r>
              <a:r>
                <a:rPr lang="fr-FR" sz="1200" b="1" dirty="0">
                  <a:solidFill>
                    <a:schemeClr val="accent2"/>
                  </a:solidFill>
                  <a:latin typeface="Arial"/>
                  <a:ea typeface="宋体" pitchFamily="2" charset="-122"/>
                  <a:cs typeface="Arial"/>
                </a:rPr>
                <a:t> </a:t>
              </a:r>
              <a:r>
                <a:rPr lang="fr-FR" sz="1100" dirty="0"/>
                <a:t>marchés de pose </a:t>
              </a:r>
              <a:endParaRPr lang="fr-FR" sz="1100" dirty="0" smtClean="0"/>
            </a:p>
            <a:p>
              <a:pPr algn="ctr">
                <a:defRPr/>
              </a:pPr>
              <a:r>
                <a:rPr lang="fr-FR" sz="1100" dirty="0" smtClean="0"/>
                <a:t>et</a:t>
              </a:r>
              <a:r>
                <a:rPr lang="fr-FR" sz="1100" b="1" dirty="0" smtClean="0">
                  <a:solidFill>
                    <a:schemeClr val="accent2"/>
                  </a:solidFill>
                  <a:latin typeface="Arial"/>
                  <a:ea typeface="宋体" pitchFamily="2" charset="-122"/>
                  <a:cs typeface="Arial"/>
                </a:rPr>
                <a:t> </a:t>
              </a:r>
              <a:r>
                <a:rPr lang="fr-FR" sz="2800" b="1" dirty="0" smtClean="0">
                  <a:solidFill>
                    <a:srgbClr val="7030A0"/>
                  </a:solidFill>
                  <a:latin typeface="Arial"/>
                  <a:ea typeface="宋体" pitchFamily="2" charset="-122"/>
                  <a:cs typeface="Arial"/>
                </a:rPr>
                <a:t>25</a:t>
              </a:r>
              <a:r>
                <a:rPr lang="fr-FR" sz="1100" dirty="0" smtClean="0">
                  <a:solidFill>
                    <a:srgbClr val="7030A0"/>
                  </a:solidFill>
                </a:rPr>
                <a:t> </a:t>
              </a:r>
              <a:r>
                <a:rPr lang="fr-FR" sz="1100" dirty="0"/>
                <a:t>marchés de </a:t>
              </a:r>
              <a:r>
                <a:rPr lang="fr-FR" sz="1100" dirty="0" smtClean="0"/>
                <a:t>recyclage </a:t>
              </a:r>
              <a:r>
                <a:rPr lang="fr-FR" sz="1100" dirty="0"/>
                <a:t>déjà démarrés </a:t>
              </a:r>
            </a:p>
          </p:txBody>
        </p:sp>
      </p:grpSp>
      <p:grpSp>
        <p:nvGrpSpPr>
          <p:cNvPr id="3" name="Group 4"/>
          <p:cNvGrpSpPr>
            <a:grpSpLocks noChangeAspect="1"/>
          </p:cNvGrpSpPr>
          <p:nvPr/>
        </p:nvGrpSpPr>
        <p:grpSpPr bwMode="auto">
          <a:xfrm>
            <a:off x="4465126" y="4970808"/>
            <a:ext cx="785813" cy="604837"/>
            <a:chOff x="836" y="2609"/>
            <a:chExt cx="495" cy="381"/>
          </a:xfrm>
        </p:grpSpPr>
        <p:sp>
          <p:nvSpPr>
            <p:cNvPr id="4" name="AutoShape 3"/>
            <p:cNvSpPr>
              <a:spLocks noChangeAspect="1" noChangeArrowheads="1" noTextEdit="1"/>
            </p:cNvSpPr>
            <p:nvPr/>
          </p:nvSpPr>
          <p:spPr bwMode="auto">
            <a:xfrm>
              <a:off x="836" y="2609"/>
              <a:ext cx="495" cy="38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5"/>
            <p:cNvSpPr>
              <a:spLocks noEditPoints="1"/>
            </p:cNvSpPr>
            <p:nvPr/>
          </p:nvSpPr>
          <p:spPr bwMode="auto">
            <a:xfrm>
              <a:off x="835" y="2650"/>
              <a:ext cx="484" cy="346"/>
            </a:xfrm>
            <a:custGeom>
              <a:avLst/>
              <a:gdLst>
                <a:gd name="T0" fmla="*/ 640 w 778"/>
                <a:gd name="T1" fmla="*/ 48 h 557"/>
                <a:gd name="T2" fmla="*/ 640 w 778"/>
                <a:gd name="T3" fmla="*/ 48 h 557"/>
                <a:gd name="T4" fmla="*/ 730 w 778"/>
                <a:gd name="T5" fmla="*/ 301 h 557"/>
                <a:gd name="T6" fmla="*/ 137 w 778"/>
                <a:gd name="T7" fmla="*/ 511 h 557"/>
                <a:gd name="T8" fmla="*/ 47 w 778"/>
                <a:gd name="T9" fmla="*/ 258 h 557"/>
                <a:gd name="T10" fmla="*/ 640 w 778"/>
                <a:gd name="T11" fmla="*/ 48 h 557"/>
                <a:gd name="T12" fmla="*/ 116 w 778"/>
                <a:gd name="T13" fmla="*/ 555 h 557"/>
                <a:gd name="T14" fmla="*/ 116 w 778"/>
                <a:gd name="T15" fmla="*/ 555 h 557"/>
                <a:gd name="T16" fmla="*/ 124 w 778"/>
                <a:gd name="T17" fmla="*/ 557 h 557"/>
                <a:gd name="T18" fmla="*/ 131 w 778"/>
                <a:gd name="T19" fmla="*/ 555 h 557"/>
                <a:gd name="T20" fmla="*/ 762 w 778"/>
                <a:gd name="T21" fmla="*/ 332 h 557"/>
                <a:gd name="T22" fmla="*/ 774 w 778"/>
                <a:gd name="T23" fmla="*/ 306 h 557"/>
                <a:gd name="T24" fmla="*/ 671 w 778"/>
                <a:gd name="T25" fmla="*/ 16 h 557"/>
                <a:gd name="T26" fmla="*/ 646 w 778"/>
                <a:gd name="T27" fmla="*/ 4 h 557"/>
                <a:gd name="T28" fmla="*/ 15 w 778"/>
                <a:gd name="T29" fmla="*/ 227 h 557"/>
                <a:gd name="T30" fmla="*/ 3 w 778"/>
                <a:gd name="T31" fmla="*/ 253 h 557"/>
                <a:gd name="T32" fmla="*/ 106 w 778"/>
                <a:gd name="T33" fmla="*/ 543 h 557"/>
                <a:gd name="T34" fmla="*/ 116 w 778"/>
                <a:gd name="T35" fmla="*/ 5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8" h="557">
                  <a:moveTo>
                    <a:pt x="640" y="48"/>
                  </a:moveTo>
                  <a:lnTo>
                    <a:pt x="640" y="48"/>
                  </a:lnTo>
                  <a:lnTo>
                    <a:pt x="730" y="301"/>
                  </a:lnTo>
                  <a:lnTo>
                    <a:pt x="137" y="511"/>
                  </a:lnTo>
                  <a:lnTo>
                    <a:pt x="47" y="258"/>
                  </a:lnTo>
                  <a:lnTo>
                    <a:pt x="640" y="48"/>
                  </a:lnTo>
                  <a:close/>
                  <a:moveTo>
                    <a:pt x="116" y="555"/>
                  </a:moveTo>
                  <a:lnTo>
                    <a:pt x="116" y="555"/>
                  </a:lnTo>
                  <a:cubicBezTo>
                    <a:pt x="119" y="556"/>
                    <a:pt x="121" y="557"/>
                    <a:pt x="124" y="557"/>
                  </a:cubicBezTo>
                  <a:cubicBezTo>
                    <a:pt x="127" y="557"/>
                    <a:pt x="129" y="556"/>
                    <a:pt x="131" y="555"/>
                  </a:cubicBezTo>
                  <a:lnTo>
                    <a:pt x="762" y="332"/>
                  </a:lnTo>
                  <a:cubicBezTo>
                    <a:pt x="772" y="328"/>
                    <a:pt x="778" y="317"/>
                    <a:pt x="774" y="306"/>
                  </a:cubicBezTo>
                  <a:lnTo>
                    <a:pt x="671" y="16"/>
                  </a:lnTo>
                  <a:cubicBezTo>
                    <a:pt x="668" y="5"/>
                    <a:pt x="656" y="0"/>
                    <a:pt x="646" y="4"/>
                  </a:cubicBezTo>
                  <a:lnTo>
                    <a:pt x="15" y="227"/>
                  </a:lnTo>
                  <a:cubicBezTo>
                    <a:pt x="4" y="231"/>
                    <a:pt x="0" y="242"/>
                    <a:pt x="3" y="253"/>
                  </a:cubicBezTo>
                  <a:lnTo>
                    <a:pt x="106" y="543"/>
                  </a:lnTo>
                  <a:cubicBezTo>
                    <a:pt x="107" y="548"/>
                    <a:pt x="111" y="552"/>
                    <a:pt x="116" y="555"/>
                  </a:cubicBezTo>
                  <a:close/>
                </a:path>
              </a:pathLst>
            </a:custGeom>
            <a:solidFill>
              <a:srgbClr val="52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6"/>
            <p:cNvSpPr>
              <a:spLocks/>
            </p:cNvSpPr>
            <p:nvPr/>
          </p:nvSpPr>
          <p:spPr bwMode="auto">
            <a:xfrm>
              <a:off x="855" y="2606"/>
              <a:ext cx="484" cy="206"/>
            </a:xfrm>
            <a:custGeom>
              <a:avLst/>
              <a:gdLst>
                <a:gd name="T0" fmla="*/ 647 w 779"/>
                <a:gd name="T1" fmla="*/ 4 h 332"/>
                <a:gd name="T2" fmla="*/ 647 w 779"/>
                <a:gd name="T3" fmla="*/ 4 h 332"/>
                <a:gd name="T4" fmla="*/ 16 w 779"/>
                <a:gd name="T5" fmla="*/ 227 h 332"/>
                <a:gd name="T6" fmla="*/ 4 w 779"/>
                <a:gd name="T7" fmla="*/ 252 h 332"/>
                <a:gd name="T8" fmla="*/ 23 w 779"/>
                <a:gd name="T9" fmla="*/ 266 h 332"/>
                <a:gd name="T10" fmla="*/ 30 w 779"/>
                <a:gd name="T11" fmla="*/ 264 h 332"/>
                <a:gd name="T12" fmla="*/ 642 w 779"/>
                <a:gd name="T13" fmla="*/ 48 h 332"/>
                <a:gd name="T14" fmla="*/ 738 w 779"/>
                <a:gd name="T15" fmla="*/ 319 h 332"/>
                <a:gd name="T16" fmla="*/ 757 w 779"/>
                <a:gd name="T17" fmla="*/ 332 h 332"/>
                <a:gd name="T18" fmla="*/ 764 w 779"/>
                <a:gd name="T19" fmla="*/ 331 h 332"/>
                <a:gd name="T20" fmla="*/ 776 w 779"/>
                <a:gd name="T21" fmla="*/ 306 h 332"/>
                <a:gd name="T22" fmla="*/ 673 w 779"/>
                <a:gd name="T23" fmla="*/ 15 h 332"/>
                <a:gd name="T24" fmla="*/ 647 w 779"/>
                <a:gd name="T25"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9" h="332">
                  <a:moveTo>
                    <a:pt x="647" y="4"/>
                  </a:moveTo>
                  <a:lnTo>
                    <a:pt x="647" y="4"/>
                  </a:lnTo>
                  <a:lnTo>
                    <a:pt x="16" y="227"/>
                  </a:lnTo>
                  <a:cubicBezTo>
                    <a:pt x="6" y="230"/>
                    <a:pt x="0" y="242"/>
                    <a:pt x="4" y="252"/>
                  </a:cubicBezTo>
                  <a:cubicBezTo>
                    <a:pt x="7" y="261"/>
                    <a:pt x="15" y="266"/>
                    <a:pt x="23" y="266"/>
                  </a:cubicBezTo>
                  <a:cubicBezTo>
                    <a:pt x="25" y="266"/>
                    <a:pt x="27" y="265"/>
                    <a:pt x="30" y="264"/>
                  </a:cubicBezTo>
                  <a:lnTo>
                    <a:pt x="642" y="48"/>
                  </a:lnTo>
                  <a:lnTo>
                    <a:pt x="738" y="319"/>
                  </a:lnTo>
                  <a:cubicBezTo>
                    <a:pt x="741" y="327"/>
                    <a:pt x="749" y="332"/>
                    <a:pt x="757" y="332"/>
                  </a:cubicBezTo>
                  <a:cubicBezTo>
                    <a:pt x="759" y="332"/>
                    <a:pt x="761" y="332"/>
                    <a:pt x="764" y="331"/>
                  </a:cubicBezTo>
                  <a:cubicBezTo>
                    <a:pt x="774" y="328"/>
                    <a:pt x="779" y="316"/>
                    <a:pt x="776" y="306"/>
                  </a:cubicBezTo>
                  <a:lnTo>
                    <a:pt x="673" y="15"/>
                  </a:lnTo>
                  <a:cubicBezTo>
                    <a:pt x="669" y="5"/>
                    <a:pt x="658" y="0"/>
                    <a:pt x="647" y="4"/>
                  </a:cubicBezTo>
                  <a:close/>
                </a:path>
              </a:pathLst>
            </a:custGeom>
            <a:solidFill>
              <a:srgbClr val="52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7"/>
            <p:cNvSpPr>
              <a:spLocks noEditPoints="1"/>
            </p:cNvSpPr>
            <p:nvPr/>
          </p:nvSpPr>
          <p:spPr bwMode="auto">
            <a:xfrm>
              <a:off x="989" y="2746"/>
              <a:ext cx="167" cy="156"/>
            </a:xfrm>
            <a:custGeom>
              <a:avLst/>
              <a:gdLst>
                <a:gd name="T0" fmla="*/ 112 w 269"/>
                <a:gd name="T1" fmla="*/ 45 h 251"/>
                <a:gd name="T2" fmla="*/ 112 w 269"/>
                <a:gd name="T3" fmla="*/ 45 h 251"/>
                <a:gd name="T4" fmla="*/ 140 w 269"/>
                <a:gd name="T5" fmla="*/ 40 h 251"/>
                <a:gd name="T6" fmla="*/ 221 w 269"/>
                <a:gd name="T7" fmla="*/ 97 h 251"/>
                <a:gd name="T8" fmla="*/ 217 w 269"/>
                <a:gd name="T9" fmla="*/ 162 h 251"/>
                <a:gd name="T10" fmla="*/ 169 w 269"/>
                <a:gd name="T11" fmla="*/ 206 h 251"/>
                <a:gd name="T12" fmla="*/ 140 w 269"/>
                <a:gd name="T13" fmla="*/ 211 h 251"/>
                <a:gd name="T14" fmla="*/ 60 w 269"/>
                <a:gd name="T15" fmla="*/ 154 h 251"/>
                <a:gd name="T16" fmla="*/ 112 w 269"/>
                <a:gd name="T17" fmla="*/ 45 h 251"/>
                <a:gd name="T18" fmla="*/ 140 w 269"/>
                <a:gd name="T19" fmla="*/ 251 h 251"/>
                <a:gd name="T20" fmla="*/ 140 w 269"/>
                <a:gd name="T21" fmla="*/ 251 h 251"/>
                <a:gd name="T22" fmla="*/ 182 w 269"/>
                <a:gd name="T23" fmla="*/ 243 h 251"/>
                <a:gd name="T24" fmla="*/ 253 w 269"/>
                <a:gd name="T25" fmla="*/ 179 h 251"/>
                <a:gd name="T26" fmla="*/ 258 w 269"/>
                <a:gd name="T27" fmla="*/ 84 h 251"/>
                <a:gd name="T28" fmla="*/ 140 w 269"/>
                <a:gd name="T29" fmla="*/ 0 h 251"/>
                <a:gd name="T30" fmla="*/ 99 w 269"/>
                <a:gd name="T31" fmla="*/ 8 h 251"/>
                <a:gd name="T32" fmla="*/ 23 w 269"/>
                <a:gd name="T33" fmla="*/ 167 h 251"/>
                <a:gd name="T34" fmla="*/ 140 w 269"/>
                <a:gd name="T35"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1">
                  <a:moveTo>
                    <a:pt x="112" y="45"/>
                  </a:moveTo>
                  <a:lnTo>
                    <a:pt x="112" y="45"/>
                  </a:lnTo>
                  <a:cubicBezTo>
                    <a:pt x="121" y="42"/>
                    <a:pt x="131" y="40"/>
                    <a:pt x="140" y="40"/>
                  </a:cubicBezTo>
                  <a:cubicBezTo>
                    <a:pt x="176" y="40"/>
                    <a:pt x="209" y="63"/>
                    <a:pt x="221" y="97"/>
                  </a:cubicBezTo>
                  <a:cubicBezTo>
                    <a:pt x="228" y="118"/>
                    <a:pt x="227" y="142"/>
                    <a:pt x="217" y="162"/>
                  </a:cubicBezTo>
                  <a:cubicBezTo>
                    <a:pt x="207" y="183"/>
                    <a:pt x="190" y="198"/>
                    <a:pt x="169" y="206"/>
                  </a:cubicBezTo>
                  <a:cubicBezTo>
                    <a:pt x="160" y="209"/>
                    <a:pt x="150" y="211"/>
                    <a:pt x="140" y="211"/>
                  </a:cubicBezTo>
                  <a:cubicBezTo>
                    <a:pt x="105" y="211"/>
                    <a:pt x="72" y="188"/>
                    <a:pt x="60" y="154"/>
                  </a:cubicBezTo>
                  <a:cubicBezTo>
                    <a:pt x="45" y="110"/>
                    <a:pt x="68" y="61"/>
                    <a:pt x="112" y="45"/>
                  </a:cubicBezTo>
                  <a:close/>
                  <a:moveTo>
                    <a:pt x="140" y="251"/>
                  </a:moveTo>
                  <a:lnTo>
                    <a:pt x="140" y="251"/>
                  </a:lnTo>
                  <a:cubicBezTo>
                    <a:pt x="155" y="251"/>
                    <a:pt x="169" y="248"/>
                    <a:pt x="182" y="243"/>
                  </a:cubicBezTo>
                  <a:cubicBezTo>
                    <a:pt x="214" y="232"/>
                    <a:pt x="239" y="209"/>
                    <a:pt x="253" y="179"/>
                  </a:cubicBezTo>
                  <a:cubicBezTo>
                    <a:pt x="268" y="149"/>
                    <a:pt x="269" y="115"/>
                    <a:pt x="258" y="84"/>
                  </a:cubicBezTo>
                  <a:cubicBezTo>
                    <a:pt x="241" y="34"/>
                    <a:pt x="193" y="0"/>
                    <a:pt x="140" y="0"/>
                  </a:cubicBezTo>
                  <a:cubicBezTo>
                    <a:pt x="126" y="0"/>
                    <a:pt x="112" y="3"/>
                    <a:pt x="99" y="8"/>
                  </a:cubicBezTo>
                  <a:cubicBezTo>
                    <a:pt x="34" y="31"/>
                    <a:pt x="0" y="102"/>
                    <a:pt x="23" y="167"/>
                  </a:cubicBezTo>
                  <a:cubicBezTo>
                    <a:pt x="40" y="217"/>
                    <a:pt x="88" y="251"/>
                    <a:pt x="140" y="251"/>
                  </a:cubicBezTo>
                  <a:close/>
                </a:path>
              </a:pathLst>
            </a:custGeom>
            <a:solidFill>
              <a:srgbClr val="52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8"/>
            <p:cNvSpPr>
              <a:spLocks/>
            </p:cNvSpPr>
            <p:nvPr/>
          </p:nvSpPr>
          <p:spPr bwMode="auto">
            <a:xfrm>
              <a:off x="1033" y="2776"/>
              <a:ext cx="82" cy="88"/>
            </a:xfrm>
            <a:custGeom>
              <a:avLst/>
              <a:gdLst>
                <a:gd name="T0" fmla="*/ 9 w 131"/>
                <a:gd name="T1" fmla="*/ 89 h 141"/>
                <a:gd name="T2" fmla="*/ 9 w 131"/>
                <a:gd name="T3" fmla="*/ 89 h 141"/>
                <a:gd name="T4" fmla="*/ 19 w 131"/>
                <a:gd name="T5" fmla="*/ 85 h 141"/>
                <a:gd name="T6" fmla="*/ 28 w 131"/>
                <a:gd name="T7" fmla="*/ 86 h 141"/>
                <a:gd name="T8" fmla="*/ 29 w 131"/>
                <a:gd name="T9" fmla="*/ 90 h 141"/>
                <a:gd name="T10" fmla="*/ 31 w 131"/>
                <a:gd name="T11" fmla="*/ 95 h 141"/>
                <a:gd name="T12" fmla="*/ 26 w 131"/>
                <a:gd name="T13" fmla="*/ 102 h 141"/>
                <a:gd name="T14" fmla="*/ 19 w 131"/>
                <a:gd name="T15" fmla="*/ 104 h 141"/>
                <a:gd name="T16" fmla="*/ 14 w 131"/>
                <a:gd name="T17" fmla="*/ 115 h 141"/>
                <a:gd name="T18" fmla="*/ 14 w 131"/>
                <a:gd name="T19" fmla="*/ 118 h 141"/>
                <a:gd name="T20" fmla="*/ 23 w 131"/>
                <a:gd name="T21" fmla="*/ 123 h 141"/>
                <a:gd name="T22" fmla="*/ 35 w 131"/>
                <a:gd name="T23" fmla="*/ 118 h 141"/>
                <a:gd name="T24" fmla="*/ 47 w 131"/>
                <a:gd name="T25" fmla="*/ 121 h 141"/>
                <a:gd name="T26" fmla="*/ 60 w 131"/>
                <a:gd name="T27" fmla="*/ 132 h 141"/>
                <a:gd name="T28" fmla="*/ 102 w 131"/>
                <a:gd name="T29" fmla="*/ 136 h 141"/>
                <a:gd name="T30" fmla="*/ 127 w 131"/>
                <a:gd name="T31" fmla="*/ 111 h 141"/>
                <a:gd name="T32" fmla="*/ 130 w 131"/>
                <a:gd name="T33" fmla="*/ 80 h 141"/>
                <a:gd name="T34" fmla="*/ 121 w 131"/>
                <a:gd name="T35" fmla="*/ 76 h 141"/>
                <a:gd name="T36" fmla="*/ 114 w 131"/>
                <a:gd name="T37" fmla="*/ 78 h 141"/>
                <a:gd name="T38" fmla="*/ 108 w 131"/>
                <a:gd name="T39" fmla="*/ 89 h 141"/>
                <a:gd name="T40" fmla="*/ 107 w 131"/>
                <a:gd name="T41" fmla="*/ 98 h 141"/>
                <a:gd name="T42" fmla="*/ 93 w 131"/>
                <a:gd name="T43" fmla="*/ 113 h 141"/>
                <a:gd name="T44" fmla="*/ 71 w 131"/>
                <a:gd name="T45" fmla="*/ 110 h 141"/>
                <a:gd name="T46" fmla="*/ 68 w 131"/>
                <a:gd name="T47" fmla="*/ 108 h 141"/>
                <a:gd name="T48" fmla="*/ 73 w 131"/>
                <a:gd name="T49" fmla="*/ 103 h 141"/>
                <a:gd name="T50" fmla="*/ 82 w 131"/>
                <a:gd name="T51" fmla="*/ 99 h 141"/>
                <a:gd name="T52" fmla="*/ 88 w 131"/>
                <a:gd name="T53" fmla="*/ 89 h 141"/>
                <a:gd name="T54" fmla="*/ 87 w 131"/>
                <a:gd name="T55" fmla="*/ 86 h 141"/>
                <a:gd name="T56" fmla="*/ 79 w 131"/>
                <a:gd name="T57" fmla="*/ 81 h 141"/>
                <a:gd name="T58" fmla="*/ 62 w 131"/>
                <a:gd name="T59" fmla="*/ 88 h 141"/>
                <a:gd name="T60" fmla="*/ 53 w 131"/>
                <a:gd name="T61" fmla="*/ 86 h 141"/>
                <a:gd name="T62" fmla="*/ 51 w 131"/>
                <a:gd name="T63" fmla="*/ 82 h 141"/>
                <a:gd name="T64" fmla="*/ 50 w 131"/>
                <a:gd name="T65" fmla="*/ 78 h 141"/>
                <a:gd name="T66" fmla="*/ 56 w 131"/>
                <a:gd name="T67" fmla="*/ 71 h 141"/>
                <a:gd name="T68" fmla="*/ 74 w 131"/>
                <a:gd name="T69" fmla="*/ 63 h 141"/>
                <a:gd name="T70" fmla="*/ 80 w 131"/>
                <a:gd name="T71" fmla="*/ 53 h 141"/>
                <a:gd name="T72" fmla="*/ 80 w 131"/>
                <a:gd name="T73" fmla="*/ 50 h 141"/>
                <a:gd name="T74" fmla="*/ 71 w 131"/>
                <a:gd name="T75" fmla="*/ 45 h 141"/>
                <a:gd name="T76" fmla="*/ 52 w 131"/>
                <a:gd name="T77" fmla="*/ 53 h 141"/>
                <a:gd name="T78" fmla="*/ 45 w 131"/>
                <a:gd name="T79" fmla="*/ 51 h 141"/>
                <a:gd name="T80" fmla="*/ 46 w 131"/>
                <a:gd name="T81" fmla="*/ 47 h 141"/>
                <a:gd name="T82" fmla="*/ 60 w 131"/>
                <a:gd name="T83" fmla="*/ 29 h 141"/>
                <a:gd name="T84" fmla="*/ 80 w 131"/>
                <a:gd name="T85" fmla="*/ 30 h 141"/>
                <a:gd name="T86" fmla="*/ 86 w 131"/>
                <a:gd name="T87" fmla="*/ 35 h 141"/>
                <a:gd name="T88" fmla="*/ 98 w 131"/>
                <a:gd name="T89" fmla="*/ 38 h 141"/>
                <a:gd name="T90" fmla="*/ 106 w 131"/>
                <a:gd name="T91" fmla="*/ 35 h 141"/>
                <a:gd name="T92" fmla="*/ 109 w 131"/>
                <a:gd name="T93" fmla="*/ 26 h 141"/>
                <a:gd name="T94" fmla="*/ 96 w 131"/>
                <a:gd name="T95" fmla="*/ 12 h 141"/>
                <a:gd name="T96" fmla="*/ 50 w 131"/>
                <a:gd name="T97" fmla="*/ 7 h 141"/>
                <a:gd name="T98" fmla="*/ 24 w 131"/>
                <a:gd name="T99" fmla="*/ 35 h 141"/>
                <a:gd name="T100" fmla="*/ 21 w 131"/>
                <a:gd name="T101" fmla="*/ 57 h 141"/>
                <a:gd name="T102" fmla="*/ 15 w 131"/>
                <a:gd name="T103" fmla="*/ 68 h 141"/>
                <a:gd name="T104" fmla="*/ 6 w 131"/>
                <a:gd name="T105" fmla="*/ 71 h 141"/>
                <a:gd name="T106" fmla="*/ 0 w 131"/>
                <a:gd name="T107" fmla="*/ 81 h 141"/>
                <a:gd name="T108" fmla="*/ 1 w 131"/>
                <a:gd name="T109" fmla="*/ 84 h 141"/>
                <a:gd name="T110" fmla="*/ 9 w 131"/>
                <a:gd name="T111" fmla="*/ 8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 h="141">
                  <a:moveTo>
                    <a:pt x="9" y="89"/>
                  </a:moveTo>
                  <a:lnTo>
                    <a:pt x="9" y="89"/>
                  </a:lnTo>
                  <a:lnTo>
                    <a:pt x="19" y="85"/>
                  </a:lnTo>
                  <a:cubicBezTo>
                    <a:pt x="23" y="84"/>
                    <a:pt x="27" y="84"/>
                    <a:pt x="28" y="86"/>
                  </a:cubicBezTo>
                  <a:cubicBezTo>
                    <a:pt x="28" y="88"/>
                    <a:pt x="29" y="89"/>
                    <a:pt x="29" y="90"/>
                  </a:cubicBezTo>
                  <a:cubicBezTo>
                    <a:pt x="30" y="92"/>
                    <a:pt x="30" y="93"/>
                    <a:pt x="31" y="95"/>
                  </a:cubicBezTo>
                  <a:cubicBezTo>
                    <a:pt x="32" y="97"/>
                    <a:pt x="30" y="100"/>
                    <a:pt x="26" y="102"/>
                  </a:cubicBezTo>
                  <a:lnTo>
                    <a:pt x="19" y="104"/>
                  </a:lnTo>
                  <a:cubicBezTo>
                    <a:pt x="15" y="106"/>
                    <a:pt x="13" y="111"/>
                    <a:pt x="14" y="115"/>
                  </a:cubicBezTo>
                  <a:lnTo>
                    <a:pt x="14" y="118"/>
                  </a:lnTo>
                  <a:cubicBezTo>
                    <a:pt x="15" y="122"/>
                    <a:pt x="19" y="124"/>
                    <a:pt x="23" y="123"/>
                  </a:cubicBezTo>
                  <a:lnTo>
                    <a:pt x="35" y="118"/>
                  </a:lnTo>
                  <a:cubicBezTo>
                    <a:pt x="39" y="116"/>
                    <a:pt x="44" y="118"/>
                    <a:pt x="47" y="121"/>
                  </a:cubicBezTo>
                  <a:cubicBezTo>
                    <a:pt x="51" y="126"/>
                    <a:pt x="56" y="129"/>
                    <a:pt x="60" y="132"/>
                  </a:cubicBezTo>
                  <a:cubicBezTo>
                    <a:pt x="73" y="140"/>
                    <a:pt x="87" y="141"/>
                    <a:pt x="102" y="136"/>
                  </a:cubicBezTo>
                  <a:cubicBezTo>
                    <a:pt x="114" y="131"/>
                    <a:pt x="123" y="123"/>
                    <a:pt x="127" y="111"/>
                  </a:cubicBezTo>
                  <a:cubicBezTo>
                    <a:pt x="131" y="102"/>
                    <a:pt x="131" y="91"/>
                    <a:pt x="130" y="80"/>
                  </a:cubicBezTo>
                  <a:cubicBezTo>
                    <a:pt x="129" y="76"/>
                    <a:pt x="125" y="74"/>
                    <a:pt x="121" y="76"/>
                  </a:cubicBezTo>
                  <a:lnTo>
                    <a:pt x="114" y="78"/>
                  </a:lnTo>
                  <a:cubicBezTo>
                    <a:pt x="110" y="80"/>
                    <a:pt x="108" y="85"/>
                    <a:pt x="108" y="89"/>
                  </a:cubicBezTo>
                  <a:cubicBezTo>
                    <a:pt x="108" y="92"/>
                    <a:pt x="108" y="95"/>
                    <a:pt x="107" y="98"/>
                  </a:cubicBezTo>
                  <a:cubicBezTo>
                    <a:pt x="105" y="105"/>
                    <a:pt x="101" y="110"/>
                    <a:pt x="93" y="113"/>
                  </a:cubicBezTo>
                  <a:cubicBezTo>
                    <a:pt x="86" y="116"/>
                    <a:pt x="78" y="115"/>
                    <a:pt x="71" y="110"/>
                  </a:cubicBezTo>
                  <a:cubicBezTo>
                    <a:pt x="70" y="110"/>
                    <a:pt x="69" y="109"/>
                    <a:pt x="68" y="108"/>
                  </a:cubicBezTo>
                  <a:cubicBezTo>
                    <a:pt x="66" y="107"/>
                    <a:pt x="69" y="104"/>
                    <a:pt x="73" y="103"/>
                  </a:cubicBezTo>
                  <a:lnTo>
                    <a:pt x="82" y="99"/>
                  </a:lnTo>
                  <a:cubicBezTo>
                    <a:pt x="86" y="98"/>
                    <a:pt x="88" y="93"/>
                    <a:pt x="88" y="89"/>
                  </a:cubicBezTo>
                  <a:lnTo>
                    <a:pt x="87" y="86"/>
                  </a:lnTo>
                  <a:cubicBezTo>
                    <a:pt x="87" y="82"/>
                    <a:pt x="83" y="79"/>
                    <a:pt x="79" y="81"/>
                  </a:cubicBezTo>
                  <a:lnTo>
                    <a:pt x="62" y="88"/>
                  </a:lnTo>
                  <a:cubicBezTo>
                    <a:pt x="58" y="89"/>
                    <a:pt x="54" y="89"/>
                    <a:pt x="53" y="86"/>
                  </a:cubicBezTo>
                  <a:cubicBezTo>
                    <a:pt x="53" y="85"/>
                    <a:pt x="52" y="83"/>
                    <a:pt x="51" y="82"/>
                  </a:cubicBezTo>
                  <a:cubicBezTo>
                    <a:pt x="51" y="81"/>
                    <a:pt x="50" y="79"/>
                    <a:pt x="50" y="78"/>
                  </a:cubicBezTo>
                  <a:cubicBezTo>
                    <a:pt x="49" y="76"/>
                    <a:pt x="52" y="72"/>
                    <a:pt x="56" y="71"/>
                  </a:cubicBezTo>
                  <a:lnTo>
                    <a:pt x="74" y="63"/>
                  </a:lnTo>
                  <a:cubicBezTo>
                    <a:pt x="78" y="62"/>
                    <a:pt x="81" y="57"/>
                    <a:pt x="80" y="53"/>
                  </a:cubicBezTo>
                  <a:lnTo>
                    <a:pt x="80" y="50"/>
                  </a:lnTo>
                  <a:cubicBezTo>
                    <a:pt x="79" y="46"/>
                    <a:pt x="75" y="44"/>
                    <a:pt x="71" y="45"/>
                  </a:cubicBezTo>
                  <a:lnTo>
                    <a:pt x="52" y="53"/>
                  </a:lnTo>
                  <a:cubicBezTo>
                    <a:pt x="48" y="54"/>
                    <a:pt x="45" y="54"/>
                    <a:pt x="45" y="51"/>
                  </a:cubicBezTo>
                  <a:cubicBezTo>
                    <a:pt x="45" y="50"/>
                    <a:pt x="45" y="49"/>
                    <a:pt x="46" y="47"/>
                  </a:cubicBezTo>
                  <a:cubicBezTo>
                    <a:pt x="47" y="38"/>
                    <a:pt x="52" y="32"/>
                    <a:pt x="60" y="29"/>
                  </a:cubicBezTo>
                  <a:cubicBezTo>
                    <a:pt x="67" y="26"/>
                    <a:pt x="74" y="26"/>
                    <a:pt x="80" y="30"/>
                  </a:cubicBezTo>
                  <a:cubicBezTo>
                    <a:pt x="82" y="31"/>
                    <a:pt x="84" y="33"/>
                    <a:pt x="86" y="35"/>
                  </a:cubicBezTo>
                  <a:cubicBezTo>
                    <a:pt x="89" y="38"/>
                    <a:pt x="94" y="40"/>
                    <a:pt x="98" y="38"/>
                  </a:cubicBezTo>
                  <a:lnTo>
                    <a:pt x="106" y="35"/>
                  </a:lnTo>
                  <a:cubicBezTo>
                    <a:pt x="110" y="34"/>
                    <a:pt x="111" y="29"/>
                    <a:pt x="109" y="26"/>
                  </a:cubicBezTo>
                  <a:cubicBezTo>
                    <a:pt x="106" y="21"/>
                    <a:pt x="102" y="16"/>
                    <a:pt x="96" y="12"/>
                  </a:cubicBezTo>
                  <a:cubicBezTo>
                    <a:pt x="83" y="2"/>
                    <a:pt x="68" y="0"/>
                    <a:pt x="50" y="7"/>
                  </a:cubicBezTo>
                  <a:cubicBezTo>
                    <a:pt x="37" y="12"/>
                    <a:pt x="28" y="21"/>
                    <a:pt x="24" y="35"/>
                  </a:cubicBezTo>
                  <a:cubicBezTo>
                    <a:pt x="22" y="42"/>
                    <a:pt x="21" y="49"/>
                    <a:pt x="21" y="57"/>
                  </a:cubicBezTo>
                  <a:cubicBezTo>
                    <a:pt x="21" y="61"/>
                    <a:pt x="19" y="66"/>
                    <a:pt x="15" y="68"/>
                  </a:cubicBezTo>
                  <a:lnTo>
                    <a:pt x="6" y="71"/>
                  </a:lnTo>
                  <a:cubicBezTo>
                    <a:pt x="2" y="73"/>
                    <a:pt x="0" y="77"/>
                    <a:pt x="0" y="81"/>
                  </a:cubicBezTo>
                  <a:lnTo>
                    <a:pt x="1" y="84"/>
                  </a:lnTo>
                  <a:cubicBezTo>
                    <a:pt x="2" y="89"/>
                    <a:pt x="5" y="91"/>
                    <a:pt x="9" y="89"/>
                  </a:cubicBezTo>
                  <a:close/>
                </a:path>
              </a:pathLst>
            </a:custGeom>
            <a:solidFill>
              <a:srgbClr val="52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29" name="Picture 5"/>
          <p:cNvPicPr>
            <a:picLocks noChangeAspect="1" noChangeArrowheads="1"/>
          </p:cNvPicPr>
          <p:nvPr/>
        </p:nvPicPr>
        <p:blipFill>
          <a:blip r:embed="rId4" cstate="print"/>
          <a:srcRect/>
          <a:stretch>
            <a:fillRect/>
          </a:stretch>
        </p:blipFill>
        <p:spPr bwMode="auto">
          <a:xfrm>
            <a:off x="124185" y="4716586"/>
            <a:ext cx="2959434" cy="1390550"/>
          </a:xfrm>
          <a:prstGeom prst="rect">
            <a:avLst/>
          </a:prstGeom>
          <a:noFill/>
          <a:ln w="9525">
            <a:noFill/>
            <a:miter lim="800000"/>
            <a:headEnd/>
            <a:tailEnd/>
          </a:ln>
        </p:spPr>
      </p:pic>
    </p:spTree>
    <p:extLst>
      <p:ext uri="{BB962C8B-B14F-4D97-AF65-F5344CB8AC3E}">
        <p14:creationId xmlns:p14="http://schemas.microsoft.com/office/powerpoint/2010/main" xmlns="" val="246128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Linky en quelques mots</a:t>
            </a:r>
            <a:endParaRPr lang="fr-FR" b="1" dirty="0">
              <a:solidFill>
                <a:srgbClr val="0070C0"/>
              </a:solidFill>
            </a:endParaRPr>
          </a:p>
        </p:txBody>
      </p:sp>
      <p:sp>
        <p:nvSpPr>
          <p:cNvPr id="3" name="Espace réservé du contenu 2"/>
          <p:cNvSpPr>
            <a:spLocks noGrp="1"/>
          </p:cNvSpPr>
          <p:nvPr>
            <p:ph idx="1"/>
          </p:nvPr>
        </p:nvSpPr>
        <p:spPr>
          <a:xfrm>
            <a:off x="539552" y="1628774"/>
            <a:ext cx="3178696" cy="4537075"/>
          </a:xfrm>
        </p:spPr>
        <p:txBody>
          <a:bodyPr/>
          <a:lstStyle/>
          <a:p>
            <a:pPr>
              <a:spcBef>
                <a:spcPts val="0"/>
              </a:spcBef>
            </a:pPr>
            <a:r>
              <a:rPr lang="fr-FR" sz="1600" dirty="0">
                <a:solidFill>
                  <a:srgbClr val="0070C0"/>
                </a:solidFill>
              </a:rPr>
              <a:t>Après les compteurs bleus et blancs électroniques, le compteur Linky est la nouvelle génération de compteur électrique, installé par Enedis</a:t>
            </a:r>
          </a:p>
          <a:p>
            <a:pPr>
              <a:spcBef>
                <a:spcPts val="0"/>
              </a:spcBef>
            </a:pPr>
            <a:endParaRPr lang="fr-FR" sz="1600" dirty="0">
              <a:solidFill>
                <a:srgbClr val="0070C0"/>
              </a:solidFill>
            </a:endParaRPr>
          </a:p>
          <a:p>
            <a:pPr>
              <a:lnSpc>
                <a:spcPct val="100000"/>
              </a:lnSpc>
              <a:spcBef>
                <a:spcPts val="0"/>
              </a:spcBef>
            </a:pPr>
            <a:r>
              <a:rPr lang="fr-FR" sz="1600" dirty="0">
                <a:solidFill>
                  <a:srgbClr val="0070C0"/>
                </a:solidFill>
              </a:rPr>
              <a:t>Il est appelé « intelligent » car il permet la relève automatique et à distance de la consommation d’électricité, en utilisant la technologie du Courant Porteur en Ligne (CPL)</a:t>
            </a:r>
          </a:p>
          <a:p>
            <a:pPr>
              <a:spcBef>
                <a:spcPts val="0"/>
              </a:spcBef>
            </a:pPr>
            <a:endParaRPr lang="fr-FR" sz="1600" dirty="0">
              <a:solidFill>
                <a:srgbClr val="0070C0"/>
              </a:solidFill>
            </a:endParaRPr>
          </a:p>
          <a:p>
            <a:pPr>
              <a:spcBef>
                <a:spcPts val="0"/>
              </a:spcBef>
            </a:pPr>
            <a:r>
              <a:rPr lang="fr-FR" sz="1600" dirty="0">
                <a:solidFill>
                  <a:srgbClr val="0070C0"/>
                </a:solidFill>
              </a:rPr>
              <a:t>Il remplacera l’ensemble des compteurs d’électricité sur le territoire français d’ici </a:t>
            </a:r>
            <a:r>
              <a:rPr lang="fr-FR" sz="1600" dirty="0" smtClean="0">
                <a:solidFill>
                  <a:srgbClr val="0070C0"/>
                </a:solidFill>
              </a:rPr>
              <a:t>2021</a:t>
            </a:r>
          </a:p>
          <a:p>
            <a:pPr>
              <a:spcBef>
                <a:spcPts val="0"/>
              </a:spcBef>
            </a:pPr>
            <a:endParaRPr lang="fr-FR" sz="1600" dirty="0"/>
          </a:p>
          <a:p>
            <a:pPr>
              <a:spcBef>
                <a:spcPts val="0"/>
              </a:spcBef>
            </a:pPr>
            <a:endParaRPr lang="fr-FR" sz="1600" dirty="0" smtClean="0"/>
          </a:p>
          <a:p>
            <a:pPr>
              <a:spcBef>
                <a:spcPts val="0"/>
              </a:spcBef>
            </a:pPr>
            <a:endParaRPr lang="fr-FR" sz="1600" dirty="0"/>
          </a:p>
          <a:p>
            <a:pPr>
              <a:spcBef>
                <a:spcPts val="0"/>
              </a:spcBef>
            </a:pPr>
            <a:endParaRPr lang="fr-FR" sz="1600" dirty="0"/>
          </a:p>
        </p:txBody>
      </p:sp>
      <p:sp>
        <p:nvSpPr>
          <p:cNvPr id="5" name="ZoneTexte 4"/>
          <p:cNvSpPr txBox="1"/>
          <p:nvPr/>
        </p:nvSpPr>
        <p:spPr>
          <a:xfrm>
            <a:off x="-2484784" y="5229200"/>
            <a:ext cx="2304256" cy="1622734"/>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changer le titre et la date sur toutes les diapos :</a:t>
            </a:r>
          </a:p>
          <a:p>
            <a:pPr marL="108000" indent="-108000">
              <a:buFontTx/>
              <a:buChar char="-"/>
            </a:pPr>
            <a:r>
              <a:rPr lang="fr-FR" sz="1200">
                <a:solidFill>
                  <a:schemeClr val="bg1"/>
                </a:solidFill>
              </a:rPr>
              <a:t>o</a:t>
            </a:r>
            <a:r>
              <a:rPr lang="fr-FR" sz="1200" smtClean="0">
                <a:solidFill>
                  <a:schemeClr val="bg1"/>
                </a:solidFill>
              </a:rPr>
              <a:t>nglet [Insertion],</a:t>
            </a:r>
          </a:p>
          <a:p>
            <a:pPr marL="108000" indent="-108000">
              <a:buFontTx/>
              <a:buChar char="-"/>
            </a:pPr>
            <a:r>
              <a:rPr lang="fr-FR" sz="1200" smtClean="0">
                <a:solidFill>
                  <a:schemeClr val="bg1"/>
                </a:solidFill>
              </a:rPr>
              <a:t>"En-tête et pied de page",</a:t>
            </a:r>
          </a:p>
          <a:p>
            <a:pPr marL="108000" indent="-108000">
              <a:buFontTx/>
              <a:buChar char="-"/>
            </a:pPr>
            <a:r>
              <a:rPr lang="fr-FR" sz="1200">
                <a:solidFill>
                  <a:schemeClr val="bg1"/>
                </a:solidFill>
              </a:rPr>
              <a:t>m</a:t>
            </a:r>
            <a:r>
              <a:rPr lang="fr-FR" sz="1200" smtClean="0">
                <a:solidFill>
                  <a:schemeClr val="bg1"/>
                </a:solidFill>
              </a:rPr>
              <a:t>odifiez les donnés dans le champ "Pied de page",</a:t>
            </a:r>
          </a:p>
          <a:p>
            <a:pPr marL="108000" indent="-108000">
              <a:buFontTx/>
              <a:buChar char="-"/>
            </a:pPr>
            <a:r>
              <a:rPr lang="fr-FR" sz="1200">
                <a:solidFill>
                  <a:schemeClr val="bg1"/>
                </a:solidFill>
              </a:rPr>
              <a:t>c</a:t>
            </a:r>
            <a:r>
              <a:rPr lang="fr-FR" sz="1200" smtClean="0">
                <a:solidFill>
                  <a:schemeClr val="bg1"/>
                </a:solidFill>
              </a:rPr>
              <a:t>liquez sur le bouton [Appliquer partout].</a:t>
            </a:r>
          </a:p>
        </p:txBody>
      </p:sp>
      <p:sp>
        <p:nvSpPr>
          <p:cNvPr id="6" name="ZoneTexte 5"/>
          <p:cNvSpPr txBox="1"/>
          <p:nvPr/>
        </p:nvSpPr>
        <p:spPr>
          <a:xfrm>
            <a:off x="-2556792" y="1621600"/>
            <a:ext cx="2304256" cy="1807400"/>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hiérarchiser et donc mettre en forme rapidement les paragraphes, appuyez sur :</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droite) pour descendre le texte d'un niveau,</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gauche) pour remonter le texte d'un niveau.</a:t>
            </a:r>
          </a:p>
        </p:txBody>
      </p:sp>
      <p:pic>
        <p:nvPicPr>
          <p:cNvPr id="11" name="Image 10"/>
          <p:cNvPicPr>
            <a:picLocks noChangeAspect="1"/>
          </p:cNvPicPr>
          <p:nvPr/>
        </p:nvPicPr>
        <p:blipFill>
          <a:blip r:embed="rId2" cstate="print"/>
          <a:stretch>
            <a:fillRect/>
          </a:stretch>
        </p:blipFill>
        <p:spPr>
          <a:xfrm>
            <a:off x="5868144" y="2780928"/>
            <a:ext cx="1072403" cy="608456"/>
          </a:xfrm>
          <a:prstGeom prst="rect">
            <a:avLst/>
          </a:prstGeom>
        </p:spPr>
      </p:pic>
      <p:pic>
        <p:nvPicPr>
          <p:cNvPr id="12" name="Image 11"/>
          <p:cNvPicPr>
            <a:picLocks noChangeAspect="1"/>
          </p:cNvPicPr>
          <p:nvPr/>
        </p:nvPicPr>
        <p:blipFill>
          <a:blip r:embed="rId3" cstate="print"/>
          <a:stretch>
            <a:fillRect/>
          </a:stretch>
        </p:blipFill>
        <p:spPr>
          <a:xfrm>
            <a:off x="6084168" y="4653136"/>
            <a:ext cx="659244" cy="545446"/>
          </a:xfrm>
          <a:prstGeom prst="rect">
            <a:avLst/>
          </a:prstGeom>
        </p:spPr>
      </p:pic>
      <p:sp>
        <p:nvSpPr>
          <p:cNvPr id="8" name="Espace réservé du contenu 7"/>
          <p:cNvSpPr>
            <a:spLocks noGrp="1"/>
          </p:cNvSpPr>
          <p:nvPr>
            <p:ph idx="12"/>
          </p:nvPr>
        </p:nvSpPr>
        <p:spPr>
          <a:xfrm>
            <a:off x="4932040" y="1628329"/>
            <a:ext cx="2879552" cy="3672879"/>
          </a:xfrm>
          <a:ln>
            <a:solidFill>
              <a:srgbClr val="7030A0"/>
            </a:solidFill>
          </a:ln>
        </p:spPr>
        <p:txBody>
          <a:bodyPr/>
          <a:lstStyle/>
          <a:p>
            <a:pPr marL="0" indent="0">
              <a:buNone/>
            </a:pPr>
            <a:r>
              <a:rPr lang="fr-FR" dirty="0" smtClean="0"/>
              <a:t> </a:t>
            </a:r>
            <a:endParaRPr lang="fr-FR" dirty="0"/>
          </a:p>
        </p:txBody>
      </p:sp>
      <p:sp>
        <p:nvSpPr>
          <p:cNvPr id="9" name="ZoneTexte 8"/>
          <p:cNvSpPr txBox="1"/>
          <p:nvPr/>
        </p:nvSpPr>
        <p:spPr>
          <a:xfrm>
            <a:off x="5076056" y="3645024"/>
            <a:ext cx="2592288" cy="861774"/>
          </a:xfrm>
          <a:prstGeom prst="rect">
            <a:avLst/>
          </a:prstGeom>
          <a:noFill/>
        </p:spPr>
        <p:txBody>
          <a:bodyPr wrap="square" lIns="36000" tIns="0" rIns="36000" bIns="0" rtlCol="0">
            <a:spAutoFit/>
          </a:bodyPr>
          <a:lstStyle/>
          <a:p>
            <a:pPr algn="ctr"/>
            <a:r>
              <a:rPr lang="fr-FR" sz="1400" dirty="0" smtClean="0">
                <a:solidFill>
                  <a:srgbClr val="0070C0"/>
                </a:solidFill>
              </a:rPr>
              <a:t>Le poseur sera reconnaissable de par le badge qu’il portera avec le logo « Partenaire Enedis pour Linky »</a:t>
            </a:r>
          </a:p>
        </p:txBody>
      </p:sp>
      <p:sp>
        <p:nvSpPr>
          <p:cNvPr id="10" name="ZoneTexte 9"/>
          <p:cNvSpPr txBox="1"/>
          <p:nvPr/>
        </p:nvSpPr>
        <p:spPr>
          <a:xfrm>
            <a:off x="5117646" y="1892714"/>
            <a:ext cx="2592288" cy="861774"/>
          </a:xfrm>
          <a:prstGeom prst="rect">
            <a:avLst/>
          </a:prstGeom>
          <a:noFill/>
        </p:spPr>
        <p:txBody>
          <a:bodyPr wrap="square" lIns="36000" tIns="0" rIns="36000" bIns="0" rtlCol="0">
            <a:spAutoFit/>
          </a:bodyPr>
          <a:lstStyle/>
          <a:p>
            <a:pPr algn="ctr"/>
            <a:r>
              <a:rPr lang="fr-FR" sz="1400" dirty="0" smtClean="0">
                <a:solidFill>
                  <a:srgbClr val="0070C0"/>
                </a:solidFill>
              </a:rPr>
              <a:t> Le compteur Linky prend la place de votre ancien compteur et ne nécessite pas d’aménagement ou travaux.</a:t>
            </a:r>
          </a:p>
        </p:txBody>
      </p:sp>
    </p:spTree>
    <p:extLst>
      <p:ext uri="{BB962C8B-B14F-4D97-AF65-F5344CB8AC3E}">
        <p14:creationId xmlns:p14="http://schemas.microsoft.com/office/powerpoint/2010/main" xmlns="" val="1536095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Linky en quelques mots</a:t>
            </a:r>
            <a:endParaRPr lang="fr-FR" dirty="0">
              <a:solidFill>
                <a:srgbClr val="0070C0"/>
              </a:solidFill>
            </a:endParaRPr>
          </a:p>
        </p:txBody>
      </p:sp>
      <p:sp>
        <p:nvSpPr>
          <p:cNvPr id="5" name="ZoneTexte 4"/>
          <p:cNvSpPr txBox="1"/>
          <p:nvPr/>
        </p:nvSpPr>
        <p:spPr>
          <a:xfrm>
            <a:off x="-2484784" y="5229200"/>
            <a:ext cx="2304256" cy="1622734"/>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changer le titre et la date sur toutes les diapos :</a:t>
            </a:r>
          </a:p>
          <a:p>
            <a:pPr marL="108000" indent="-108000">
              <a:buFontTx/>
              <a:buChar char="-"/>
            </a:pPr>
            <a:r>
              <a:rPr lang="fr-FR" sz="1200">
                <a:solidFill>
                  <a:schemeClr val="bg1"/>
                </a:solidFill>
              </a:rPr>
              <a:t>o</a:t>
            </a:r>
            <a:r>
              <a:rPr lang="fr-FR" sz="1200" smtClean="0">
                <a:solidFill>
                  <a:schemeClr val="bg1"/>
                </a:solidFill>
              </a:rPr>
              <a:t>nglet [Insertion],</a:t>
            </a:r>
          </a:p>
          <a:p>
            <a:pPr marL="108000" indent="-108000">
              <a:buFontTx/>
              <a:buChar char="-"/>
            </a:pPr>
            <a:r>
              <a:rPr lang="fr-FR" sz="1200" smtClean="0">
                <a:solidFill>
                  <a:schemeClr val="bg1"/>
                </a:solidFill>
              </a:rPr>
              <a:t>"En-tête et pied de page",</a:t>
            </a:r>
          </a:p>
          <a:p>
            <a:pPr marL="108000" indent="-108000">
              <a:buFontTx/>
              <a:buChar char="-"/>
            </a:pPr>
            <a:r>
              <a:rPr lang="fr-FR" sz="1200">
                <a:solidFill>
                  <a:schemeClr val="bg1"/>
                </a:solidFill>
              </a:rPr>
              <a:t>m</a:t>
            </a:r>
            <a:r>
              <a:rPr lang="fr-FR" sz="1200" smtClean="0">
                <a:solidFill>
                  <a:schemeClr val="bg1"/>
                </a:solidFill>
              </a:rPr>
              <a:t>odifiez les donnés dans le champ "Pied de page",</a:t>
            </a:r>
          </a:p>
          <a:p>
            <a:pPr marL="108000" indent="-108000">
              <a:buFontTx/>
              <a:buChar char="-"/>
            </a:pPr>
            <a:r>
              <a:rPr lang="fr-FR" sz="1200">
                <a:solidFill>
                  <a:schemeClr val="bg1"/>
                </a:solidFill>
              </a:rPr>
              <a:t>c</a:t>
            </a:r>
            <a:r>
              <a:rPr lang="fr-FR" sz="1200" smtClean="0">
                <a:solidFill>
                  <a:schemeClr val="bg1"/>
                </a:solidFill>
              </a:rPr>
              <a:t>liquez sur le bouton [Appliquer partout].</a:t>
            </a:r>
          </a:p>
        </p:txBody>
      </p:sp>
      <p:sp>
        <p:nvSpPr>
          <p:cNvPr id="6" name="ZoneTexte 5"/>
          <p:cNvSpPr txBox="1"/>
          <p:nvPr/>
        </p:nvSpPr>
        <p:spPr>
          <a:xfrm>
            <a:off x="-2556792" y="1621600"/>
            <a:ext cx="2304256" cy="1807400"/>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hiérarchiser et donc mettre en forme rapidement les paragraphes, appuyez sur :</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droite) pour descendre le texte d'un niveau,</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gauche) pour remonter le texte d'un niveau.</a:t>
            </a:r>
          </a:p>
        </p:txBody>
      </p:sp>
      <p:pic>
        <p:nvPicPr>
          <p:cNvPr id="7" name="Espace réservé du contenu 6"/>
          <p:cNvPicPr>
            <a:picLocks noGrp="1" noChangeAspect="1"/>
          </p:cNvPicPr>
          <p:nvPr>
            <p:ph idx="12"/>
          </p:nvPr>
        </p:nvPicPr>
        <p:blipFill>
          <a:blip r:embed="rId2" cstate="print">
            <a:extLst>
              <a:ext uri="{28A0092B-C50C-407E-A947-70E740481C1C}">
                <a14:useLocalDpi xmlns:a14="http://schemas.microsoft.com/office/drawing/2010/main" xmlns="" val="0"/>
              </a:ext>
            </a:extLst>
          </a:blip>
          <a:stretch>
            <a:fillRect/>
          </a:stretch>
        </p:blipFill>
        <p:spPr>
          <a:xfrm>
            <a:off x="4673240" y="1628774"/>
            <a:ext cx="3499160" cy="4684516"/>
          </a:xfrm>
          <a:ln>
            <a:solidFill>
              <a:srgbClr val="7030A0"/>
            </a:solidFill>
          </a:ln>
        </p:spPr>
      </p:pic>
      <p:pic>
        <p:nvPicPr>
          <p:cNvPr id="13" name="Espace réservé du contenu 6"/>
          <p:cNvPicPr>
            <a:picLocks noGrp="1" noChangeAspect="1"/>
          </p:cNvPicPr>
          <p:nvPr>
            <p:ph idx="12"/>
          </p:nvPr>
        </p:nvPicPr>
        <p:blipFill>
          <a:blip r:embed="rId3" cstate="print">
            <a:extLst>
              <a:ext uri="{28A0092B-C50C-407E-A947-70E740481C1C}">
                <a14:useLocalDpi xmlns:a14="http://schemas.microsoft.com/office/drawing/2010/main" xmlns="" val="0"/>
              </a:ext>
            </a:extLst>
          </a:blip>
          <a:stretch>
            <a:fillRect/>
          </a:stretch>
        </p:blipFill>
        <p:spPr>
          <a:xfrm>
            <a:off x="491150" y="1628774"/>
            <a:ext cx="3428588" cy="4684516"/>
          </a:xfrm>
          <a:ln>
            <a:solidFill>
              <a:srgbClr val="7030A0"/>
            </a:solidFill>
          </a:ln>
        </p:spPr>
      </p:pic>
    </p:spTree>
    <p:extLst>
      <p:ext uri="{BB962C8B-B14F-4D97-AF65-F5344CB8AC3E}">
        <p14:creationId xmlns:p14="http://schemas.microsoft.com/office/powerpoint/2010/main" xmlns="" val="1572236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979001"/>
            <a:ext cx="7848600" cy="792089"/>
          </a:xfrm>
        </p:spPr>
        <p:txBody>
          <a:bodyPr>
            <a:normAutofit/>
          </a:bodyPr>
          <a:lstStyle/>
          <a:p>
            <a:r>
              <a:rPr lang="fr-FR" b="1" dirty="0" smtClean="0"/>
              <a:t>Etat d’avancement du déploiement</a:t>
            </a:r>
            <a:endParaRPr lang="fr-FR" dirty="0"/>
          </a:p>
        </p:txBody>
      </p:sp>
      <p:sp>
        <p:nvSpPr>
          <p:cNvPr id="4" name="Espace réservé du texte 3"/>
          <p:cNvSpPr>
            <a:spLocks noGrp="1"/>
          </p:cNvSpPr>
          <p:nvPr>
            <p:ph type="body" sz="quarter" idx="10"/>
          </p:nvPr>
        </p:nvSpPr>
        <p:spPr>
          <a:xfrm>
            <a:off x="251520" y="2979001"/>
            <a:ext cx="450000" cy="450000"/>
          </a:xfrm>
        </p:spPr>
        <p:txBody>
          <a:bodyPr>
            <a:normAutofit fontScale="85000" lnSpcReduction="10000"/>
          </a:bodyPr>
          <a:lstStyle/>
          <a:p>
            <a:r>
              <a:rPr lang="fr-FR" dirty="0" smtClean="0"/>
              <a:t>01</a:t>
            </a:r>
            <a:endParaRPr lang="fr-FR" dirty="0"/>
          </a:p>
        </p:txBody>
      </p:sp>
    </p:spTree>
    <p:extLst>
      <p:ext uri="{BB962C8B-B14F-4D97-AF65-F5344CB8AC3E}">
        <p14:creationId xmlns:p14="http://schemas.microsoft.com/office/powerpoint/2010/main" xmlns="" val="2386279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58346" y="188640"/>
            <a:ext cx="8218488" cy="93689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smtClean="0">
                <a:solidFill>
                  <a:srgbClr val="0070C0"/>
                </a:solidFill>
              </a:rPr>
              <a:t>Linky</a:t>
            </a:r>
            <a:r>
              <a:rPr lang="fr-FR" dirty="0" smtClean="0">
                <a:solidFill>
                  <a:srgbClr val="0070C0"/>
                </a:solidFill>
              </a:rPr>
              <a:t>, pour préparer les réseaux du futur</a:t>
            </a:r>
            <a:endParaRPr lang="fr-FR" dirty="0">
              <a:solidFill>
                <a:srgbClr val="0070C0"/>
              </a:solidFill>
            </a:endParaRPr>
          </a:p>
        </p:txBody>
      </p:sp>
      <p:pic>
        <p:nvPicPr>
          <p:cNvPr id="6" name="Image 5" descr="voisin sans électricité.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067944" y="3987860"/>
            <a:ext cx="4788023" cy="2482679"/>
          </a:xfrm>
          <a:prstGeom prst="rect">
            <a:avLst/>
          </a:prstGeom>
        </p:spPr>
      </p:pic>
      <p:sp>
        <p:nvSpPr>
          <p:cNvPr id="7" name="ZoneTexte 6"/>
          <p:cNvSpPr txBox="1"/>
          <p:nvPr/>
        </p:nvSpPr>
        <p:spPr>
          <a:xfrm>
            <a:off x="5487096" y="1412776"/>
            <a:ext cx="3223932" cy="646331"/>
          </a:xfrm>
          <a:prstGeom prst="rect">
            <a:avLst/>
          </a:prstGeom>
          <a:noFill/>
        </p:spPr>
        <p:txBody>
          <a:bodyPr wrap="square" rtlCol="0">
            <a:spAutoFit/>
          </a:bodyPr>
          <a:lstStyle/>
          <a:p>
            <a:r>
              <a:rPr lang="fr-FR" dirty="0" smtClean="0">
                <a:solidFill>
                  <a:srgbClr val="575757"/>
                </a:solidFill>
              </a:rPr>
              <a:t>Un réseau exploité et modernisé par </a:t>
            </a:r>
            <a:r>
              <a:rPr lang="fr-FR" dirty="0" err="1" smtClean="0">
                <a:solidFill>
                  <a:srgbClr val="575757"/>
                </a:solidFill>
              </a:rPr>
              <a:t>Enedis</a:t>
            </a:r>
            <a:r>
              <a:rPr lang="fr-FR" dirty="0" smtClean="0">
                <a:solidFill>
                  <a:srgbClr val="575757"/>
                </a:solidFill>
              </a:rPr>
              <a:t> au bénéfice de tous !</a:t>
            </a:r>
            <a:endParaRPr lang="fr-FR" dirty="0">
              <a:solidFill>
                <a:srgbClr val="575757"/>
              </a:solidFill>
            </a:endParaRPr>
          </a:p>
        </p:txBody>
      </p:sp>
      <p:pic>
        <p:nvPicPr>
          <p:cNvPr id="8" name="Image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031"/>
          <a:stretch/>
        </p:blipFill>
        <p:spPr>
          <a:xfrm>
            <a:off x="-8078" y="1279472"/>
            <a:ext cx="5334718" cy="3760330"/>
          </a:xfrm>
          <a:prstGeom prst="rect">
            <a:avLst/>
          </a:prstGeom>
        </p:spPr>
      </p:pic>
    </p:spTree>
    <p:extLst>
      <p:ext uri="{BB962C8B-B14F-4D97-AF65-F5344CB8AC3E}">
        <p14:creationId xmlns:p14="http://schemas.microsoft.com/office/powerpoint/2010/main" xmlns="" val="526489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LINKY COMMENT CA MARCHE</a:t>
            </a:r>
            <a:endParaRPr lang="fr-FR" dirty="0">
              <a:solidFill>
                <a:srgbClr val="0070C0"/>
              </a:solidFill>
            </a:endParaRPr>
          </a:p>
        </p:txBody>
      </p:sp>
      <p:pic>
        <p:nvPicPr>
          <p:cNvPr id="5" name="Espace réservé du contenu 10"/>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55704" y="1534170"/>
            <a:ext cx="7032591" cy="4932000"/>
          </a:xfrm>
          <a:prstGeom prst="rect">
            <a:avLst/>
          </a:prstGeom>
        </p:spPr>
      </p:pic>
    </p:spTree>
    <p:extLst>
      <p:ext uri="{BB962C8B-B14F-4D97-AF65-F5344CB8AC3E}">
        <p14:creationId xmlns:p14="http://schemas.microsoft.com/office/powerpoint/2010/main" xmlns="" val="15896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807956"/>
            <a:ext cx="7848600" cy="792089"/>
          </a:xfrm>
        </p:spPr>
        <p:txBody>
          <a:bodyPr>
            <a:normAutofit fontScale="90000"/>
          </a:bodyPr>
          <a:lstStyle/>
          <a:p>
            <a:r>
              <a:rPr lang="fr-FR" b="1" dirty="0" smtClean="0"/>
              <a:t>Au-delà du réseau,</a:t>
            </a:r>
            <a:r>
              <a:rPr lang="fr-FR" dirty="0" smtClean="0"/>
              <a:t/>
            </a:r>
            <a:br>
              <a:rPr lang="fr-FR" dirty="0" smtClean="0"/>
            </a:br>
            <a:r>
              <a:rPr lang="fr-FR" dirty="0" smtClean="0"/>
              <a:t>des avantages clients forts</a:t>
            </a:r>
            <a:endParaRPr lang="fr-FR" dirty="0"/>
          </a:p>
        </p:txBody>
      </p:sp>
      <p:sp>
        <p:nvSpPr>
          <p:cNvPr id="4" name="Espace réservé du texte 3"/>
          <p:cNvSpPr>
            <a:spLocks noGrp="1"/>
          </p:cNvSpPr>
          <p:nvPr>
            <p:ph type="body" sz="quarter" idx="10"/>
          </p:nvPr>
        </p:nvSpPr>
        <p:spPr>
          <a:xfrm>
            <a:off x="251520" y="2979001"/>
            <a:ext cx="450000" cy="450000"/>
          </a:xfrm>
        </p:spPr>
        <p:txBody>
          <a:bodyPr>
            <a:normAutofit fontScale="85000" lnSpcReduction="10000"/>
          </a:bodyPr>
          <a:lstStyle/>
          <a:p>
            <a:r>
              <a:rPr lang="fr-FR" smtClean="0"/>
              <a:t>02</a:t>
            </a:r>
            <a:endParaRPr lang="fr-FR"/>
          </a:p>
        </p:txBody>
      </p:sp>
    </p:spTree>
    <p:extLst>
      <p:ext uri="{BB962C8B-B14F-4D97-AF65-F5344CB8AC3E}">
        <p14:creationId xmlns:p14="http://schemas.microsoft.com/office/powerpoint/2010/main" xmlns="" val="2029589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449" y="68411"/>
            <a:ext cx="7886700" cy="1325563"/>
          </a:xfrm>
        </p:spPr>
        <p:txBody>
          <a:bodyPr>
            <a:normAutofit/>
          </a:bodyPr>
          <a:lstStyle/>
          <a:p>
            <a:r>
              <a:rPr lang="fr-FR" sz="3200" b="1" dirty="0" smtClean="0">
                <a:solidFill>
                  <a:srgbClr val="0070C0"/>
                </a:solidFill>
              </a:rPr>
              <a:t>Les avantages pour le consommateur</a:t>
            </a:r>
            <a:endParaRPr lang="fr-FR" sz="3200" b="1" dirty="0">
              <a:solidFill>
                <a:srgbClr val="0070C0"/>
              </a:solidFill>
            </a:endParaRPr>
          </a:p>
        </p:txBody>
      </p:sp>
      <p:sp>
        <p:nvSpPr>
          <p:cNvPr id="5" name="ZoneTexte 4"/>
          <p:cNvSpPr txBox="1"/>
          <p:nvPr/>
        </p:nvSpPr>
        <p:spPr>
          <a:xfrm>
            <a:off x="-2484784" y="5229200"/>
            <a:ext cx="2304256" cy="1622734"/>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changer le titre et la date sur toutes les diapos :</a:t>
            </a:r>
          </a:p>
          <a:p>
            <a:pPr marL="108000" indent="-108000">
              <a:buFontTx/>
              <a:buChar char="-"/>
            </a:pPr>
            <a:r>
              <a:rPr lang="fr-FR" sz="1200">
                <a:solidFill>
                  <a:schemeClr val="bg1"/>
                </a:solidFill>
              </a:rPr>
              <a:t>o</a:t>
            </a:r>
            <a:r>
              <a:rPr lang="fr-FR" sz="1200" smtClean="0">
                <a:solidFill>
                  <a:schemeClr val="bg1"/>
                </a:solidFill>
              </a:rPr>
              <a:t>nglet [Insertion],</a:t>
            </a:r>
          </a:p>
          <a:p>
            <a:pPr marL="108000" indent="-108000">
              <a:buFontTx/>
              <a:buChar char="-"/>
            </a:pPr>
            <a:r>
              <a:rPr lang="fr-FR" sz="1200" smtClean="0">
                <a:solidFill>
                  <a:schemeClr val="bg1"/>
                </a:solidFill>
              </a:rPr>
              <a:t>"En-tête et pied de page",</a:t>
            </a:r>
          </a:p>
          <a:p>
            <a:pPr marL="108000" indent="-108000">
              <a:buFontTx/>
              <a:buChar char="-"/>
            </a:pPr>
            <a:r>
              <a:rPr lang="fr-FR" sz="1200">
                <a:solidFill>
                  <a:schemeClr val="bg1"/>
                </a:solidFill>
              </a:rPr>
              <a:t>m</a:t>
            </a:r>
            <a:r>
              <a:rPr lang="fr-FR" sz="1200" smtClean="0">
                <a:solidFill>
                  <a:schemeClr val="bg1"/>
                </a:solidFill>
              </a:rPr>
              <a:t>odifiez les donnés dans le champ "Pied de page",</a:t>
            </a:r>
          </a:p>
          <a:p>
            <a:pPr marL="108000" indent="-108000">
              <a:buFontTx/>
              <a:buChar char="-"/>
            </a:pPr>
            <a:r>
              <a:rPr lang="fr-FR" sz="1200">
                <a:solidFill>
                  <a:schemeClr val="bg1"/>
                </a:solidFill>
              </a:rPr>
              <a:t>c</a:t>
            </a:r>
            <a:r>
              <a:rPr lang="fr-FR" sz="1200" smtClean="0">
                <a:solidFill>
                  <a:schemeClr val="bg1"/>
                </a:solidFill>
              </a:rPr>
              <a:t>liquez sur le bouton [Appliquer partout].</a:t>
            </a:r>
          </a:p>
        </p:txBody>
      </p:sp>
      <p:sp>
        <p:nvSpPr>
          <p:cNvPr id="6" name="ZoneTexte 5"/>
          <p:cNvSpPr txBox="1"/>
          <p:nvPr/>
        </p:nvSpPr>
        <p:spPr>
          <a:xfrm>
            <a:off x="-2556792" y="1621600"/>
            <a:ext cx="2304256" cy="1807400"/>
          </a:xfrm>
          <a:prstGeom prst="rect">
            <a:avLst/>
          </a:prstGeom>
          <a:solidFill>
            <a:schemeClr val="bg2"/>
          </a:solidFill>
        </p:spPr>
        <p:txBody>
          <a:bodyPr wrap="square" lIns="72000" tIns="72000" rIns="72000" bIns="72000" rtlCol="0">
            <a:spAutoFit/>
          </a:bodyPr>
          <a:lstStyle/>
          <a:p>
            <a:r>
              <a:rPr lang="fr-FR" sz="1200" b="1" smtClean="0">
                <a:solidFill>
                  <a:schemeClr val="bg1"/>
                </a:solidFill>
              </a:rPr>
              <a:t>Pour hiérarchiser et donc mettre en forme rapidement les paragraphes, appuyez sur :</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droite) pour descendre le texte d'un niveau,</a:t>
            </a:r>
          </a:p>
          <a:p>
            <a:pPr marL="108000" indent="-108000">
              <a:buFontTx/>
              <a:buChar char="-"/>
            </a:pPr>
            <a:r>
              <a:rPr lang="fr-FR" sz="1200" smtClean="0">
                <a:solidFill>
                  <a:schemeClr val="bg1"/>
                </a:solidFill>
              </a:rPr>
              <a:t>[Alt] [Maj] [</a:t>
            </a:r>
            <a:r>
              <a:rPr lang="fr-FR" sz="1200" smtClean="0">
                <a:solidFill>
                  <a:schemeClr val="bg1"/>
                </a:solidFill>
                <a:sym typeface="Symbol"/>
              </a:rPr>
              <a:t></a:t>
            </a:r>
            <a:r>
              <a:rPr lang="fr-FR" sz="1200" smtClean="0">
                <a:solidFill>
                  <a:schemeClr val="bg1"/>
                </a:solidFill>
              </a:rPr>
              <a:t>] (flèche gauche) pour remonter le texte d'un niveau.</a:t>
            </a:r>
          </a:p>
        </p:txBody>
      </p:sp>
      <p:sp>
        <p:nvSpPr>
          <p:cNvPr id="8" name="Rectangle à coins arrondis 7"/>
          <p:cNvSpPr/>
          <p:nvPr/>
        </p:nvSpPr>
        <p:spPr>
          <a:xfrm>
            <a:off x="199239" y="1426057"/>
            <a:ext cx="1088158" cy="1626259"/>
          </a:xfrm>
          <a:prstGeom prst="round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r>
              <a:rPr lang="fr-FR" sz="1400" dirty="0" smtClean="0">
                <a:solidFill>
                  <a:srgbClr val="FFFFFE"/>
                </a:solidFill>
              </a:rPr>
              <a:t>Avec Linky</a:t>
            </a:r>
          </a:p>
          <a:p>
            <a:pPr algn="ctr" defTabSz="709547"/>
            <a:endParaRPr lang="fr-FR" sz="1400" dirty="0">
              <a:solidFill>
                <a:srgbClr val="FFFFFE"/>
              </a:solidFill>
            </a:endParaRPr>
          </a:p>
          <a:p>
            <a:pPr algn="ctr" defTabSz="709547"/>
            <a:endParaRPr lang="fr-FR" sz="1400" dirty="0" smtClean="0">
              <a:solidFill>
                <a:srgbClr val="FFFFFE"/>
              </a:solidFill>
            </a:endParaRPr>
          </a:p>
          <a:p>
            <a:pPr algn="ctr" defTabSz="709547"/>
            <a:endParaRPr lang="fr-FR" sz="1400" dirty="0">
              <a:solidFill>
                <a:srgbClr val="FFFFFE"/>
              </a:solidFill>
            </a:endParaRPr>
          </a:p>
          <a:p>
            <a:pPr algn="ctr" defTabSz="709547"/>
            <a:endParaRPr lang="fr-FR" sz="1400" dirty="0" smtClean="0">
              <a:solidFill>
                <a:srgbClr val="FFFFFE"/>
              </a:solidFill>
            </a:endParaRPr>
          </a:p>
          <a:p>
            <a:pPr algn="ctr" defTabSz="709547"/>
            <a:endParaRPr lang="fr-FR" sz="1400" dirty="0">
              <a:solidFill>
                <a:srgbClr val="FFFFFE"/>
              </a:solidFill>
            </a:endParaRPr>
          </a:p>
          <a:p>
            <a:pPr algn="ctr" defTabSz="709547"/>
            <a:endParaRPr lang="fr-FR" sz="1400" dirty="0" smtClean="0">
              <a:solidFill>
                <a:srgbClr val="FFFFFE"/>
              </a:solidFill>
            </a:endParaRPr>
          </a:p>
        </p:txBody>
      </p:sp>
      <p:sp>
        <p:nvSpPr>
          <p:cNvPr id="9" name="Rectangle à coins arrondis 8"/>
          <p:cNvSpPr/>
          <p:nvPr/>
        </p:nvSpPr>
        <p:spPr>
          <a:xfrm>
            <a:off x="1584384" y="1457267"/>
            <a:ext cx="1691889" cy="1612978"/>
          </a:xfrm>
          <a:prstGeom prst="round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spcAft>
                <a:spcPts val="600"/>
              </a:spcAft>
            </a:pPr>
            <a:r>
              <a:rPr lang="fr-FR" sz="1200" b="1" dirty="0" smtClean="0">
                <a:solidFill>
                  <a:srgbClr val="FFFFFE"/>
                </a:solidFill>
              </a:rPr>
              <a:t>Un emménagement simplifié</a:t>
            </a:r>
            <a:endParaRPr lang="fr-FR" sz="1200" dirty="0" smtClean="0">
              <a:solidFill>
                <a:srgbClr val="FFFFFE"/>
              </a:solidFill>
            </a:endParaRPr>
          </a:p>
          <a:p>
            <a:pPr algn="ctr" defTabSz="709547"/>
            <a:r>
              <a:rPr lang="fr-FR" sz="1100" dirty="0" smtClean="0">
                <a:solidFill>
                  <a:srgbClr val="FFFFFE"/>
                </a:solidFill>
              </a:rPr>
              <a:t>Vous aurez l’électricité </a:t>
            </a:r>
            <a:r>
              <a:rPr lang="fr-FR" sz="1100" b="1" dirty="0" smtClean="0">
                <a:solidFill>
                  <a:srgbClr val="FFFFFE"/>
                </a:solidFill>
              </a:rPr>
              <a:t>en moins de 24h.</a:t>
            </a:r>
            <a:endParaRPr lang="fr-FR" sz="1100" dirty="0" smtClean="0">
              <a:solidFill>
                <a:srgbClr val="FFFFFE"/>
              </a:solidFill>
            </a:endParaRPr>
          </a:p>
          <a:p>
            <a:pPr algn="ctr" defTabSz="709547"/>
            <a:r>
              <a:rPr lang="fr-FR" sz="1100" dirty="0" smtClean="0">
                <a:solidFill>
                  <a:srgbClr val="FFFFFE"/>
                </a:solidFill>
              </a:rPr>
              <a:t>Le coût de cette opération sera diminuée &amp; sera à terme de 13,20€.</a:t>
            </a:r>
            <a:endParaRPr lang="fr-FR" sz="1100" dirty="0">
              <a:solidFill>
                <a:srgbClr val="FFFFFE"/>
              </a:solidFill>
            </a:endParaRPr>
          </a:p>
        </p:txBody>
      </p:sp>
      <p:sp>
        <p:nvSpPr>
          <p:cNvPr id="12" name="Rectangle à coins arrondis 11"/>
          <p:cNvSpPr/>
          <p:nvPr/>
        </p:nvSpPr>
        <p:spPr>
          <a:xfrm>
            <a:off x="3518229" y="1452618"/>
            <a:ext cx="1691889" cy="1612978"/>
          </a:xfrm>
          <a:prstGeom prst="round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spcAft>
                <a:spcPts val="600"/>
              </a:spcAft>
            </a:pPr>
            <a:r>
              <a:rPr lang="fr-FR" sz="1200" b="1" dirty="0" smtClean="0">
                <a:solidFill>
                  <a:srgbClr val="FFFFFE"/>
                </a:solidFill>
              </a:rPr>
              <a:t>Un relevé de consommation sans dérangement</a:t>
            </a:r>
            <a:endParaRPr lang="fr-FR" sz="1200" dirty="0" smtClean="0">
              <a:solidFill>
                <a:srgbClr val="FFFFFE"/>
              </a:solidFill>
            </a:endParaRPr>
          </a:p>
          <a:p>
            <a:pPr algn="ctr" defTabSz="709547"/>
            <a:r>
              <a:rPr lang="fr-FR" sz="1100" dirty="0" smtClean="0">
                <a:solidFill>
                  <a:srgbClr val="FFFFFE"/>
                </a:solidFill>
              </a:rPr>
              <a:t>Le relevé du compteur s’effectue </a:t>
            </a:r>
            <a:r>
              <a:rPr lang="fr-FR" sz="1100" b="1" dirty="0" smtClean="0">
                <a:solidFill>
                  <a:srgbClr val="FFFFFE"/>
                </a:solidFill>
              </a:rPr>
              <a:t>à distance &amp; sans rendez-vous.</a:t>
            </a:r>
          </a:p>
          <a:p>
            <a:pPr defTabSz="709547"/>
            <a:endParaRPr lang="fr-FR" sz="1200" b="1" dirty="0">
              <a:solidFill>
                <a:srgbClr val="FFFFFE"/>
              </a:solidFill>
            </a:endParaRPr>
          </a:p>
          <a:p>
            <a:pPr defTabSz="709547"/>
            <a:endParaRPr lang="fr-FR" sz="1200" dirty="0" smtClean="0">
              <a:solidFill>
                <a:srgbClr val="FFFFFE"/>
              </a:solidFill>
            </a:endParaRPr>
          </a:p>
        </p:txBody>
      </p:sp>
      <p:sp>
        <p:nvSpPr>
          <p:cNvPr id="13" name="Rectangle à coins arrondis 12"/>
          <p:cNvSpPr/>
          <p:nvPr/>
        </p:nvSpPr>
        <p:spPr>
          <a:xfrm>
            <a:off x="5452073" y="1425905"/>
            <a:ext cx="1691889" cy="1612978"/>
          </a:xfrm>
          <a:prstGeom prst="round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spcAft>
                <a:spcPts val="600"/>
              </a:spcAft>
            </a:pPr>
            <a:r>
              <a:rPr lang="fr-FR" sz="1200" b="1" dirty="0" smtClean="0">
                <a:solidFill>
                  <a:srgbClr val="FFFFFE"/>
                </a:solidFill>
              </a:rPr>
              <a:t>Une détection de pannes plus rapide</a:t>
            </a:r>
            <a:endParaRPr lang="fr-FR" sz="1200" dirty="0" smtClean="0">
              <a:solidFill>
                <a:srgbClr val="FFFFFE"/>
              </a:solidFill>
            </a:endParaRPr>
          </a:p>
          <a:p>
            <a:pPr algn="ctr" defTabSz="709547"/>
            <a:r>
              <a:rPr lang="fr-FR" sz="1100" dirty="0" smtClean="0">
                <a:solidFill>
                  <a:srgbClr val="FFFFFE"/>
                </a:solidFill>
              </a:rPr>
              <a:t>Les pannes réseau seront détectées </a:t>
            </a:r>
            <a:r>
              <a:rPr lang="fr-FR" sz="1100" b="1" dirty="0" smtClean="0">
                <a:solidFill>
                  <a:srgbClr val="FFFFFE"/>
                </a:solidFill>
              </a:rPr>
              <a:t>plus tôt</a:t>
            </a:r>
            <a:r>
              <a:rPr lang="fr-FR" sz="1100" dirty="0" smtClean="0">
                <a:solidFill>
                  <a:srgbClr val="FFFFFE"/>
                </a:solidFill>
              </a:rPr>
              <a:t>, les diagnostics seront facilités &amp; les interventions </a:t>
            </a:r>
            <a:r>
              <a:rPr lang="fr-FR" sz="1100" b="1" dirty="0" smtClean="0">
                <a:solidFill>
                  <a:srgbClr val="FFFFFE"/>
                </a:solidFill>
              </a:rPr>
              <a:t>plus rapides.</a:t>
            </a:r>
            <a:endParaRPr lang="fr-FR" sz="1100" dirty="0" smtClean="0">
              <a:solidFill>
                <a:srgbClr val="FFFFFE"/>
              </a:solidFill>
            </a:endParaRPr>
          </a:p>
        </p:txBody>
      </p:sp>
      <p:sp>
        <p:nvSpPr>
          <p:cNvPr id="14" name="Rectangle à coins arrondis 13"/>
          <p:cNvSpPr/>
          <p:nvPr/>
        </p:nvSpPr>
        <p:spPr>
          <a:xfrm>
            <a:off x="7383545" y="1452618"/>
            <a:ext cx="1691889" cy="1612978"/>
          </a:xfrm>
          <a:prstGeom prst="round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spcAft>
                <a:spcPts val="600"/>
              </a:spcAft>
            </a:pPr>
            <a:r>
              <a:rPr lang="fr-FR" sz="1200" b="1" dirty="0" smtClean="0">
                <a:solidFill>
                  <a:srgbClr val="FFFFFE"/>
                </a:solidFill>
              </a:rPr>
              <a:t>Une maîtrise de sa consommation facilitée</a:t>
            </a:r>
            <a:endParaRPr lang="fr-FR" sz="1200" dirty="0" smtClean="0">
              <a:solidFill>
                <a:srgbClr val="FFFFFE"/>
              </a:solidFill>
            </a:endParaRPr>
          </a:p>
          <a:p>
            <a:pPr algn="ctr" defTabSz="709547"/>
            <a:r>
              <a:rPr lang="fr-FR" sz="1100" dirty="0" smtClean="0">
                <a:solidFill>
                  <a:srgbClr val="FFFFFE"/>
                </a:solidFill>
              </a:rPr>
              <a:t>Un meilleur suivi de sa consommation est possible grâce à un espace personnel sécurisé sur </a:t>
            </a:r>
            <a:r>
              <a:rPr lang="fr-FR" sz="1100" b="1" dirty="0" smtClean="0">
                <a:solidFill>
                  <a:srgbClr val="FFFFFE"/>
                </a:solidFill>
              </a:rPr>
              <a:t>www.enedis.fr</a:t>
            </a:r>
            <a:endParaRPr lang="fr-FR" sz="1100" dirty="0" smtClean="0">
              <a:solidFill>
                <a:srgbClr val="FFFFFE"/>
              </a:solidFill>
            </a:endParaRPr>
          </a:p>
        </p:txBody>
      </p:sp>
      <p:pic>
        <p:nvPicPr>
          <p:cNvPr id="15" name="Image 14"/>
          <p:cNvPicPr>
            <a:picLocks noChangeAspect="1"/>
          </p:cNvPicPr>
          <p:nvPr/>
        </p:nvPicPr>
        <p:blipFill rotWithShape="1">
          <a:blip r:embed="rId2" cstate="print">
            <a:extLst>
              <a:ext uri="{28A0092B-C50C-407E-A947-70E740481C1C}">
                <a14:useLocalDpi xmlns:a14="http://schemas.microsoft.com/office/drawing/2010/main" xmlns="" val="0"/>
              </a:ext>
            </a:extLst>
          </a:blip>
          <a:srcRect l="21088" b="5787"/>
          <a:stretch/>
        </p:blipFill>
        <p:spPr>
          <a:xfrm>
            <a:off x="487432" y="1873625"/>
            <a:ext cx="511771" cy="770964"/>
          </a:xfrm>
          <a:prstGeom prst="rect">
            <a:avLst/>
          </a:prstGeom>
        </p:spPr>
      </p:pic>
      <p:sp>
        <p:nvSpPr>
          <p:cNvPr id="16" name="Rectangle à coins arrondis 15"/>
          <p:cNvSpPr/>
          <p:nvPr/>
        </p:nvSpPr>
        <p:spPr>
          <a:xfrm>
            <a:off x="204683" y="3148026"/>
            <a:ext cx="1088158" cy="1137104"/>
          </a:xfrm>
          <a:prstGeom prst="roundRect">
            <a:avLst/>
          </a:prstGeom>
          <a:solidFill>
            <a:schemeClr val="bg1"/>
          </a:solidFill>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r>
              <a:rPr lang="fr-FR" sz="1400" dirty="0" smtClean="0">
                <a:solidFill>
                  <a:srgbClr val="0070C0"/>
                </a:solidFill>
              </a:rPr>
              <a:t>Avant Linky</a:t>
            </a:r>
          </a:p>
          <a:p>
            <a:pPr algn="ctr" defTabSz="709547"/>
            <a:endParaRPr lang="fr-FR" sz="1400" dirty="0">
              <a:solidFill>
                <a:srgbClr val="002060"/>
              </a:solidFill>
            </a:endParaRPr>
          </a:p>
          <a:p>
            <a:pPr algn="ctr" defTabSz="709547"/>
            <a:endParaRPr lang="fr-FR" sz="1400" dirty="0" smtClean="0">
              <a:solidFill>
                <a:srgbClr val="002060"/>
              </a:solidFill>
            </a:endParaRPr>
          </a:p>
          <a:p>
            <a:pPr algn="ctr" defTabSz="709547"/>
            <a:endParaRPr lang="fr-FR" sz="1400" dirty="0">
              <a:solidFill>
                <a:srgbClr val="002060"/>
              </a:solidFill>
            </a:endParaRPr>
          </a:p>
          <a:p>
            <a:pPr algn="ctr" defTabSz="709547"/>
            <a:endParaRPr lang="fr-FR" sz="1400" dirty="0" smtClean="0">
              <a:solidFill>
                <a:srgbClr val="002060"/>
              </a:solidFill>
            </a:endParaRPr>
          </a:p>
        </p:txBody>
      </p:sp>
      <p:pic>
        <p:nvPicPr>
          <p:cNvPr id="17" name="Image 16"/>
          <p:cNvPicPr>
            <a:picLocks noChangeAspect="1"/>
          </p:cNvPicPr>
          <p:nvPr/>
        </p:nvPicPr>
        <p:blipFill>
          <a:blip r:embed="rId3" cstate="print"/>
          <a:stretch>
            <a:fillRect/>
          </a:stretch>
        </p:blipFill>
        <p:spPr>
          <a:xfrm>
            <a:off x="297338" y="3462339"/>
            <a:ext cx="422776" cy="680405"/>
          </a:xfrm>
          <a:prstGeom prst="rect">
            <a:avLst/>
          </a:prstGeom>
        </p:spPr>
      </p:pic>
      <p:pic>
        <p:nvPicPr>
          <p:cNvPr id="18" name="Image 17"/>
          <p:cNvPicPr>
            <a:picLocks noChangeAspect="1"/>
          </p:cNvPicPr>
          <p:nvPr/>
        </p:nvPicPr>
        <p:blipFill>
          <a:blip r:embed="rId4" cstate="print"/>
          <a:stretch>
            <a:fillRect/>
          </a:stretch>
        </p:blipFill>
        <p:spPr>
          <a:xfrm>
            <a:off x="812769" y="3462340"/>
            <a:ext cx="417229" cy="680405"/>
          </a:xfrm>
          <a:prstGeom prst="rect">
            <a:avLst/>
          </a:prstGeom>
        </p:spPr>
      </p:pic>
      <p:sp>
        <p:nvSpPr>
          <p:cNvPr id="19" name="Rectangle à coins arrondis 18"/>
          <p:cNvSpPr/>
          <p:nvPr/>
        </p:nvSpPr>
        <p:spPr>
          <a:xfrm>
            <a:off x="1584384" y="3148026"/>
            <a:ext cx="1691889" cy="1137104"/>
          </a:xfrm>
          <a:prstGeom prst="roundRect">
            <a:avLst/>
          </a:prstGeom>
          <a:solidFill>
            <a:schemeClr val="bg1"/>
          </a:solidFill>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r>
              <a:rPr lang="fr-FR" sz="1200" i="1" dirty="0" smtClean="0">
                <a:solidFill>
                  <a:srgbClr val="0070C0"/>
                </a:solidFill>
              </a:rPr>
              <a:t>La mise en service électrique s’effectue en </a:t>
            </a:r>
            <a:r>
              <a:rPr lang="fr-FR" sz="1200" b="1" i="1" dirty="0" smtClean="0">
                <a:solidFill>
                  <a:srgbClr val="0070C0"/>
                </a:solidFill>
              </a:rPr>
              <a:t>5 jours ouvrés</a:t>
            </a:r>
            <a:r>
              <a:rPr lang="fr-FR" sz="1200" i="1" dirty="0" smtClean="0">
                <a:solidFill>
                  <a:srgbClr val="0070C0"/>
                </a:solidFill>
              </a:rPr>
              <a:t>, pour un coût de 27,30€</a:t>
            </a:r>
            <a:endParaRPr lang="fr-FR" sz="1200" b="1" i="1" dirty="0" smtClean="0">
              <a:solidFill>
                <a:srgbClr val="0070C0"/>
              </a:solidFill>
            </a:endParaRPr>
          </a:p>
        </p:txBody>
      </p:sp>
      <p:sp>
        <p:nvSpPr>
          <p:cNvPr id="20" name="Rectangle à coins arrondis 19"/>
          <p:cNvSpPr/>
          <p:nvPr/>
        </p:nvSpPr>
        <p:spPr>
          <a:xfrm>
            <a:off x="3515855" y="3153387"/>
            <a:ext cx="1691889" cy="1137104"/>
          </a:xfrm>
          <a:prstGeom prst="roundRect">
            <a:avLst/>
          </a:prstGeom>
          <a:solidFill>
            <a:schemeClr val="bg1"/>
          </a:solidFill>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r>
              <a:rPr lang="fr-FR" sz="1200" i="1" dirty="0" smtClean="0">
                <a:solidFill>
                  <a:srgbClr val="0070C0"/>
                </a:solidFill>
              </a:rPr>
              <a:t>La relève compteur nécessite souvent </a:t>
            </a:r>
            <a:r>
              <a:rPr lang="fr-FR" sz="1200" b="1" i="1" dirty="0" smtClean="0">
                <a:solidFill>
                  <a:srgbClr val="0070C0"/>
                </a:solidFill>
              </a:rPr>
              <a:t>un rendez-vous 2x/an</a:t>
            </a:r>
            <a:r>
              <a:rPr lang="fr-FR" sz="1200" i="1" dirty="0" smtClean="0">
                <a:solidFill>
                  <a:srgbClr val="0070C0"/>
                </a:solidFill>
              </a:rPr>
              <a:t>: le client doit donc être présent sur un créneau de 4 heures</a:t>
            </a:r>
            <a:endParaRPr lang="fr-FR" sz="1200" b="1" i="1" dirty="0" smtClean="0">
              <a:solidFill>
                <a:srgbClr val="0070C0"/>
              </a:solidFill>
            </a:endParaRPr>
          </a:p>
        </p:txBody>
      </p:sp>
      <p:sp>
        <p:nvSpPr>
          <p:cNvPr id="21" name="Rectangle à coins arrondis 20"/>
          <p:cNvSpPr/>
          <p:nvPr/>
        </p:nvSpPr>
        <p:spPr>
          <a:xfrm>
            <a:off x="5447326" y="3148026"/>
            <a:ext cx="1691889" cy="1137104"/>
          </a:xfrm>
          <a:prstGeom prst="roundRect">
            <a:avLst/>
          </a:prstGeom>
          <a:solidFill>
            <a:schemeClr val="bg1"/>
          </a:solidFill>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r>
              <a:rPr lang="fr-FR" sz="1200" i="1" dirty="0" smtClean="0">
                <a:solidFill>
                  <a:srgbClr val="0070C0"/>
                </a:solidFill>
              </a:rPr>
              <a:t>Aujourd’hui, Enedis ne peut pas détecter les pannes réseau, sauf si les clients appellent Enedis pour signaler une panne</a:t>
            </a:r>
            <a:endParaRPr lang="fr-FR" sz="1200" b="1" i="1" dirty="0" smtClean="0">
              <a:solidFill>
                <a:srgbClr val="0070C0"/>
              </a:solidFill>
            </a:endParaRPr>
          </a:p>
        </p:txBody>
      </p:sp>
      <p:sp>
        <p:nvSpPr>
          <p:cNvPr id="22" name="Rectangle à coins arrondis 21"/>
          <p:cNvSpPr/>
          <p:nvPr/>
        </p:nvSpPr>
        <p:spPr>
          <a:xfrm>
            <a:off x="7383545" y="3148027"/>
            <a:ext cx="1691889" cy="1137104"/>
          </a:xfrm>
          <a:prstGeom prst="roundRect">
            <a:avLst/>
          </a:prstGeom>
          <a:solidFill>
            <a:schemeClr val="bg1"/>
          </a:solidFill>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2201" tIns="31101" rIns="62201" bIns="31101" numCol="1" spcCol="0" rtlCol="0" fromWordArt="0" anchor="ctr" anchorCtr="0" forceAA="0" compatLnSpc="1">
            <a:prstTxWarp prst="textNoShape">
              <a:avLst/>
            </a:prstTxWarp>
            <a:noAutofit/>
          </a:bodyPr>
          <a:lstStyle/>
          <a:p>
            <a:pPr algn="ctr" defTabSz="709547"/>
            <a:r>
              <a:rPr lang="fr-FR" sz="1200" i="1" dirty="0" smtClean="0">
                <a:solidFill>
                  <a:srgbClr val="0070C0"/>
                </a:solidFill>
              </a:rPr>
              <a:t>La consommation d’électricité ne peut être connue </a:t>
            </a:r>
            <a:r>
              <a:rPr lang="fr-FR" sz="1200" b="1" i="1" dirty="0" smtClean="0">
                <a:solidFill>
                  <a:srgbClr val="0070C0"/>
                </a:solidFill>
              </a:rPr>
              <a:t>que tous les 6 mois</a:t>
            </a:r>
          </a:p>
        </p:txBody>
      </p:sp>
      <p:pic>
        <p:nvPicPr>
          <p:cNvPr id="24"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531006" y="280293"/>
            <a:ext cx="1396965" cy="753591"/>
          </a:xfrm>
          <a:prstGeom prst="rect">
            <a:avLst/>
          </a:prstGeom>
          <a:noFill/>
          <a:ln w="9525">
            <a:noFill/>
            <a:miter lim="800000"/>
            <a:headEnd/>
            <a:tailEnd/>
          </a:ln>
        </p:spPr>
      </p:pic>
      <p:pic>
        <p:nvPicPr>
          <p:cNvPr id="23" name="Picture 1" descr="C:\Users\MP274DBN\Images\PH347-008_org_.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414152" y="4721653"/>
            <a:ext cx="2526000" cy="1587667"/>
          </a:xfrm>
          <a:prstGeom prst="roundRect">
            <a:avLst/>
          </a:prstGeom>
          <a:noFill/>
        </p:spPr>
      </p:pic>
    </p:spTree>
    <p:extLst>
      <p:ext uri="{BB962C8B-B14F-4D97-AF65-F5344CB8AC3E}">
        <p14:creationId xmlns:p14="http://schemas.microsoft.com/office/powerpoint/2010/main" xmlns="" val="1460193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6811"/>
            <a:ext cx="9347372" cy="1325563"/>
          </a:xfrm>
        </p:spPr>
        <p:txBody>
          <a:bodyPr>
            <a:normAutofit/>
          </a:bodyPr>
          <a:lstStyle/>
          <a:p>
            <a:r>
              <a:rPr lang="fr-FR" sz="3200" dirty="0" smtClean="0">
                <a:solidFill>
                  <a:srgbClr val="0070C0"/>
                </a:solidFill>
              </a:rPr>
              <a:t>Au-delà du réseau, des avantages clients forts</a:t>
            </a:r>
            <a:br>
              <a:rPr lang="fr-FR" sz="3200" dirty="0" smtClean="0">
                <a:solidFill>
                  <a:srgbClr val="0070C0"/>
                </a:solidFill>
              </a:rPr>
            </a:br>
            <a:endParaRPr lang="fr-FR" sz="3200" dirty="0">
              <a:solidFill>
                <a:srgbClr val="0070C0"/>
              </a:solidFill>
            </a:endParaRPr>
          </a:p>
        </p:txBody>
      </p:sp>
      <p:sp>
        <p:nvSpPr>
          <p:cNvPr id="8" name="Rectangle à coins arrondis 7"/>
          <p:cNvSpPr/>
          <p:nvPr/>
        </p:nvSpPr>
        <p:spPr>
          <a:xfrm>
            <a:off x="393824" y="1899211"/>
            <a:ext cx="1088158" cy="1382216"/>
          </a:xfrm>
          <a:prstGeom prst="roundRect">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31101" rIns="0" bIns="31101" numCol="1" spcCol="0" rtlCol="0" fromWordArt="0" anchor="ctr" anchorCtr="0" forceAA="0" compatLnSpc="1">
            <a:prstTxWarp prst="textNoShape">
              <a:avLst/>
            </a:prstTxWarp>
            <a:noAutofit/>
          </a:bodyPr>
          <a:lstStyle/>
          <a:p>
            <a:pPr algn="ctr" defTabSz="709547"/>
            <a:r>
              <a:rPr lang="fr-FR" spc="-150" dirty="0">
                <a:solidFill>
                  <a:srgbClr val="FFFFFE"/>
                </a:solidFill>
              </a:rPr>
              <a:t>Plus </a:t>
            </a:r>
            <a:r>
              <a:rPr lang="fr-FR" spc="-150" dirty="0" smtClean="0">
                <a:solidFill>
                  <a:srgbClr val="FFFFFE"/>
                </a:solidFill>
              </a:rPr>
              <a:t>d’économies</a:t>
            </a:r>
            <a:endParaRPr lang="fr-FR" spc="-150" dirty="0">
              <a:solidFill>
                <a:srgbClr val="FFFFFE"/>
              </a:solidFill>
            </a:endParaRPr>
          </a:p>
        </p:txBody>
      </p:sp>
      <p:sp>
        <p:nvSpPr>
          <p:cNvPr id="9" name="ZoneTexte 8"/>
          <p:cNvSpPr txBox="1"/>
          <p:nvPr/>
        </p:nvSpPr>
        <p:spPr>
          <a:xfrm>
            <a:off x="393824" y="1153076"/>
            <a:ext cx="7992888" cy="584775"/>
          </a:xfrm>
          <a:prstGeom prst="rect">
            <a:avLst/>
          </a:prstGeom>
          <a:noFill/>
        </p:spPr>
        <p:txBody>
          <a:bodyPr wrap="square" rtlCol="0">
            <a:spAutoFit/>
          </a:bodyPr>
          <a:lstStyle/>
          <a:p>
            <a:pPr algn="just"/>
            <a:r>
              <a:rPr lang="fr-FR" sz="1600" dirty="0"/>
              <a:t>Chaque foyer pourra visualiser de façon simple et pratique sa consommation d’énergie et ainsi </a:t>
            </a:r>
            <a:r>
              <a:rPr lang="fr-FR" sz="1600" b="1" dirty="0"/>
              <a:t>mieux la comprendre pour mieux la maîtriser</a:t>
            </a:r>
            <a:r>
              <a:rPr lang="fr-FR" sz="1600" dirty="0"/>
              <a:t>. </a:t>
            </a:r>
            <a:endParaRPr lang="fr-FR" sz="1600" i="1" dirty="0"/>
          </a:p>
        </p:txBody>
      </p:sp>
      <p:sp>
        <p:nvSpPr>
          <p:cNvPr id="10" name="Rectangle 9"/>
          <p:cNvSpPr/>
          <p:nvPr/>
        </p:nvSpPr>
        <p:spPr>
          <a:xfrm>
            <a:off x="1691680" y="2059316"/>
            <a:ext cx="4244128" cy="954107"/>
          </a:xfrm>
          <a:prstGeom prst="rect">
            <a:avLst/>
          </a:prstGeom>
        </p:spPr>
        <p:txBody>
          <a:bodyPr wrap="square">
            <a:spAutoFit/>
          </a:bodyPr>
          <a:lstStyle/>
          <a:p>
            <a:pPr marL="285750" indent="-285750">
              <a:buFont typeface="Arial" charset="0"/>
              <a:buChar char="•"/>
            </a:pPr>
            <a:r>
              <a:rPr lang="fr-FR" sz="1400" dirty="0">
                <a:solidFill>
                  <a:schemeClr val="accent1"/>
                </a:solidFill>
              </a:rPr>
              <a:t>Un accès sécurisé par </a:t>
            </a:r>
            <a:r>
              <a:rPr lang="fr-FR" sz="1400" dirty="0" smtClean="0">
                <a:solidFill>
                  <a:schemeClr val="accent1"/>
                </a:solidFill>
              </a:rPr>
              <a:t>internet</a:t>
            </a:r>
          </a:p>
          <a:p>
            <a:pPr marL="285750" indent="-285750">
              <a:buFont typeface="Arial" charset="0"/>
              <a:buChar char="•"/>
            </a:pPr>
            <a:r>
              <a:rPr lang="fr-FR" sz="1400" dirty="0" smtClean="0">
                <a:solidFill>
                  <a:schemeClr val="accent1"/>
                </a:solidFill>
              </a:rPr>
              <a:t>Possibilité de suivre sa consommation jour/jour, semaine/semaine et mois/mois</a:t>
            </a:r>
            <a:endParaRPr lang="fr-FR" sz="1400" dirty="0">
              <a:solidFill>
                <a:schemeClr val="accent1"/>
              </a:solidFill>
            </a:endParaRPr>
          </a:p>
          <a:p>
            <a:pPr marL="285750" indent="-285750">
              <a:buFont typeface="Arial" charset="0"/>
              <a:buChar char="•"/>
            </a:pPr>
            <a:r>
              <a:rPr lang="fr-FR" sz="1400" dirty="0">
                <a:solidFill>
                  <a:schemeClr val="accent1"/>
                </a:solidFill>
              </a:rPr>
              <a:t>Des comparaisons possibles avec d’autres </a:t>
            </a:r>
            <a:r>
              <a:rPr lang="fr-FR" sz="1400" dirty="0" smtClean="0">
                <a:solidFill>
                  <a:schemeClr val="accent1"/>
                </a:solidFill>
              </a:rPr>
              <a:t>foyers</a:t>
            </a:r>
            <a:endParaRPr lang="fr-FR" sz="1400" dirty="0">
              <a:solidFill>
                <a:schemeClr val="accent1"/>
              </a:solidFill>
            </a:endParaRP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102117" y="3467170"/>
            <a:ext cx="5300911" cy="3229449"/>
          </a:xfrm>
          <a:prstGeom prst="rect">
            <a:avLst/>
          </a:prstGeom>
          <a:noFill/>
          <a:ln w="9525">
            <a:noFill/>
            <a:miter lim="800000"/>
            <a:headEnd/>
            <a:tailEnd/>
          </a:ln>
        </p:spPr>
      </p:pic>
      <p:sp>
        <p:nvSpPr>
          <p:cNvPr id="13" name="Ellipse 12"/>
          <p:cNvSpPr/>
          <p:nvPr/>
        </p:nvSpPr>
        <p:spPr>
          <a:xfrm>
            <a:off x="467544" y="4127108"/>
            <a:ext cx="2232248" cy="182217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defTabSz="521252">
              <a:defRPr/>
            </a:pPr>
            <a:r>
              <a:rPr lang="fr-FR" sz="1400" dirty="0">
                <a:solidFill>
                  <a:schemeClr val="bg1"/>
                </a:solidFill>
              </a:rPr>
              <a:t>En aucun cas Linky n’enregistre la consommation individuelle des appareils</a:t>
            </a:r>
          </a:p>
        </p:txBody>
      </p:sp>
      <p:pic>
        <p:nvPicPr>
          <p:cNvPr id="19" name="Picture 2"/>
          <p:cNvPicPr>
            <a:picLocks noChangeAspect="1" noChangeArrowheads="1"/>
          </p:cNvPicPr>
          <p:nvPr/>
        </p:nvPicPr>
        <p:blipFill rotWithShape="1">
          <a:blip r:embed="rId3" cstate="print"/>
          <a:srcRect l="8154" t="2047" r="3072" b="3856"/>
          <a:stretch/>
        </p:blipFill>
        <p:spPr bwMode="auto">
          <a:xfrm>
            <a:off x="6524157" y="1829142"/>
            <a:ext cx="2151531" cy="1613648"/>
          </a:xfrm>
          <a:prstGeom prst="rect">
            <a:avLst/>
          </a:prstGeom>
          <a:noFill/>
          <a:ln w="9525">
            <a:noFill/>
            <a:miter lim="800000"/>
            <a:headEnd/>
            <a:tailEnd/>
          </a:ln>
        </p:spPr>
      </p:pic>
    </p:spTree>
    <p:extLst>
      <p:ext uri="{BB962C8B-B14F-4D97-AF65-F5344CB8AC3E}">
        <p14:creationId xmlns:p14="http://schemas.microsoft.com/office/powerpoint/2010/main" xmlns="" val="584174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991" y="210862"/>
            <a:ext cx="8715481" cy="6224841"/>
          </a:xfrm>
          <a:prstGeom prst="rect">
            <a:avLst/>
          </a:prstGeom>
        </p:spPr>
      </p:pic>
      <p:sp>
        <p:nvSpPr>
          <p:cNvPr id="5" name="ZoneTexte 4"/>
          <p:cNvSpPr txBox="1"/>
          <p:nvPr/>
        </p:nvSpPr>
        <p:spPr>
          <a:xfrm>
            <a:off x="394278" y="5877272"/>
            <a:ext cx="8282177" cy="430887"/>
          </a:xfrm>
          <a:prstGeom prst="rect">
            <a:avLst/>
          </a:prstGeom>
          <a:noFill/>
        </p:spPr>
        <p:txBody>
          <a:bodyPr wrap="square" lIns="36000" tIns="0" rIns="36000" bIns="0" rtlCol="0">
            <a:spAutoFit/>
          </a:bodyPr>
          <a:lstStyle/>
          <a:p>
            <a:pPr marL="285750" indent="-285750">
              <a:buFont typeface="Arial" panose="020B0604020202020204" pitchFamily="34" charset="0"/>
              <a:buChar char="•"/>
            </a:pPr>
            <a:r>
              <a:rPr lang="fr-FR" sz="1400" dirty="0">
                <a:solidFill>
                  <a:srgbClr val="005EB8"/>
                </a:solidFill>
              </a:rPr>
              <a:t>Dès 2017, </a:t>
            </a:r>
            <a:r>
              <a:rPr lang="fr-FR" sz="1400" b="1" dirty="0">
                <a:solidFill>
                  <a:srgbClr val="005EB8"/>
                </a:solidFill>
              </a:rPr>
              <a:t>une économie de 600 euros en moyenne sur le raccordement des nouveaux clients qui consomment et produisent sur le réseau d’électricité</a:t>
            </a:r>
            <a:r>
              <a:rPr lang="fr-FR" sz="1400" dirty="0">
                <a:solidFill>
                  <a:srgbClr val="005EB8"/>
                </a:solidFill>
              </a:rPr>
              <a:t>. </a:t>
            </a:r>
            <a:endParaRPr lang="fr-FR" sz="1400" i="1" dirty="0">
              <a:solidFill>
                <a:srgbClr val="005EB8"/>
              </a:solidFill>
            </a:endParaRPr>
          </a:p>
        </p:txBody>
      </p:sp>
    </p:spTree>
    <p:extLst>
      <p:ext uri="{BB962C8B-B14F-4D97-AF65-F5344CB8AC3E}">
        <p14:creationId xmlns:p14="http://schemas.microsoft.com/office/powerpoint/2010/main" xmlns="" val="2097032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chemeClr val="accent1"/>
                </a:solidFill>
              </a:rPr>
              <a:t>Des avantages aussi pour les collectivités</a:t>
            </a:r>
            <a:endParaRPr lang="fr-FR" sz="3000" b="1" dirty="0">
              <a:solidFill>
                <a:schemeClr val="accent1"/>
              </a:solidFill>
            </a:endParaRPr>
          </a:p>
        </p:txBody>
      </p:sp>
      <p:sp>
        <p:nvSpPr>
          <p:cNvPr id="18" name="ZoneTexte 17"/>
          <p:cNvSpPr txBox="1"/>
          <p:nvPr/>
        </p:nvSpPr>
        <p:spPr>
          <a:xfrm>
            <a:off x="457200" y="1285597"/>
            <a:ext cx="8071164" cy="1077218"/>
          </a:xfrm>
          <a:prstGeom prst="rect">
            <a:avLst/>
          </a:prstGeom>
          <a:noFill/>
        </p:spPr>
        <p:txBody>
          <a:bodyPr wrap="square" rtlCol="0">
            <a:spAutoFit/>
          </a:bodyPr>
          <a:lstStyle/>
          <a:p>
            <a:pPr algn="just"/>
            <a:r>
              <a:rPr lang="fr-FR" sz="1600" dirty="0" smtClean="0">
                <a:solidFill>
                  <a:srgbClr val="0070C0"/>
                </a:solidFill>
              </a:rPr>
              <a:t>Le nouveau compteur communicant permettra de rendre de meilleurs services aux collectivités, à la fois  dans le cadre de </a:t>
            </a:r>
            <a:r>
              <a:rPr lang="fr-FR" sz="1600" b="1" dirty="0" smtClean="0">
                <a:solidFill>
                  <a:srgbClr val="0070C0"/>
                </a:solidFill>
              </a:rPr>
              <a:t>leur rôle de concédant, de développeur des territoires mais également en tant que client</a:t>
            </a:r>
            <a:r>
              <a:rPr lang="fr-FR" sz="1600" dirty="0" smtClean="0">
                <a:solidFill>
                  <a:srgbClr val="0070C0"/>
                </a:solidFill>
              </a:rPr>
              <a:t> : </a:t>
            </a:r>
          </a:p>
          <a:p>
            <a:pPr algn="just"/>
            <a:endParaRPr lang="fr-FR" sz="1600" dirty="0">
              <a:solidFill>
                <a:srgbClr val="0070C0"/>
              </a:solidFill>
            </a:endParaRPr>
          </a:p>
        </p:txBody>
      </p:sp>
      <p:sp>
        <p:nvSpPr>
          <p:cNvPr id="19" name="ZoneTexte 18"/>
          <p:cNvSpPr txBox="1"/>
          <p:nvPr/>
        </p:nvSpPr>
        <p:spPr>
          <a:xfrm>
            <a:off x="568748" y="4984469"/>
            <a:ext cx="7959616" cy="1015663"/>
          </a:xfrm>
          <a:prstGeom prst="rect">
            <a:avLst/>
          </a:prstGeom>
          <a:noFill/>
        </p:spPr>
        <p:txBody>
          <a:bodyPr wrap="square" rtlCol="0">
            <a:spAutoFit/>
          </a:bodyPr>
          <a:lstStyle/>
          <a:p>
            <a:pPr algn="just"/>
            <a:r>
              <a:rPr lang="fr-FR" sz="1600" dirty="0" smtClean="0"/>
              <a:t> </a:t>
            </a:r>
            <a:r>
              <a:rPr lang="fr-FR" sz="1600" i="1" dirty="0" smtClean="0">
                <a:solidFill>
                  <a:srgbClr val="0070C0"/>
                </a:solidFill>
              </a:rPr>
              <a:t>Grâce à leurs données, les compteurs communicants </a:t>
            </a:r>
            <a:r>
              <a:rPr lang="fr-FR" sz="1600" i="1" dirty="0" err="1" smtClean="0">
                <a:solidFill>
                  <a:srgbClr val="0070C0"/>
                </a:solidFill>
              </a:rPr>
              <a:t>Linky</a:t>
            </a:r>
            <a:r>
              <a:rPr lang="fr-FR" sz="1600" i="1" dirty="0" smtClean="0">
                <a:solidFill>
                  <a:srgbClr val="0070C0"/>
                </a:solidFill>
              </a:rPr>
              <a:t> vont permettre aux collectivités locales de « </a:t>
            </a:r>
            <a:r>
              <a:rPr lang="fr-FR" sz="1600" b="1" i="1" dirty="0" smtClean="0">
                <a:solidFill>
                  <a:srgbClr val="0070C0"/>
                </a:solidFill>
              </a:rPr>
              <a:t>passer d’un mode curatif à un mode préventif </a:t>
            </a:r>
            <a:r>
              <a:rPr lang="fr-FR" sz="1600" i="1" dirty="0" smtClean="0">
                <a:solidFill>
                  <a:srgbClr val="0070C0"/>
                </a:solidFill>
              </a:rPr>
              <a:t>» </a:t>
            </a:r>
            <a:r>
              <a:rPr lang="fr-FR" sz="1200" dirty="0" smtClean="0">
                <a:solidFill>
                  <a:srgbClr val="0070C0"/>
                </a:solidFill>
              </a:rPr>
              <a:t>Jean-Luc Dupont, vice-président de la Fédération nationale des collectivités concédantes et régies (FNCCR) </a:t>
            </a:r>
          </a:p>
          <a:p>
            <a:pPr algn="just"/>
            <a:endParaRPr lang="fr-FR" sz="1600" i="1" dirty="0">
              <a:solidFill>
                <a:srgbClr val="0070C0"/>
              </a:solidFill>
            </a:endParaRPr>
          </a:p>
        </p:txBody>
      </p:sp>
      <p:sp>
        <p:nvSpPr>
          <p:cNvPr id="20" name="Rectangle 19"/>
          <p:cNvSpPr/>
          <p:nvPr/>
        </p:nvSpPr>
        <p:spPr>
          <a:xfrm>
            <a:off x="568748" y="2362815"/>
            <a:ext cx="7959616" cy="2246769"/>
          </a:xfrm>
          <a:prstGeom prst="rect">
            <a:avLst/>
          </a:prstGeom>
        </p:spPr>
        <p:txBody>
          <a:bodyPr wrap="square">
            <a:spAutoFit/>
          </a:bodyPr>
          <a:lstStyle/>
          <a:p>
            <a:pPr marL="285750" indent="-285750" algn="just">
              <a:buFont typeface="Arial" charset="0"/>
              <a:buChar char="•"/>
            </a:pPr>
            <a:r>
              <a:rPr lang="fr-FR" sz="1400" dirty="0" smtClean="0">
                <a:solidFill>
                  <a:srgbClr val="0070C0"/>
                </a:solidFill>
              </a:rPr>
              <a:t>Un patrimoine suivi avec précision pour permettre de mieux prévoir et mieux prioriser les investissements</a:t>
            </a:r>
          </a:p>
          <a:p>
            <a:pPr marL="285750" indent="-285750" algn="just">
              <a:buFont typeface="Arial" charset="0"/>
              <a:buChar char="•"/>
            </a:pPr>
            <a:r>
              <a:rPr lang="fr-FR" sz="1400" dirty="0" smtClean="0">
                <a:solidFill>
                  <a:srgbClr val="0070C0"/>
                </a:solidFill>
              </a:rPr>
              <a:t>Une meilleure qualité de fourniture </a:t>
            </a:r>
          </a:p>
          <a:p>
            <a:pPr marL="285750" indent="-285750" algn="just">
              <a:buFont typeface="Arial" charset="0"/>
              <a:buChar char="•"/>
            </a:pPr>
            <a:r>
              <a:rPr lang="fr-FR" sz="1400" dirty="0" smtClean="0">
                <a:solidFill>
                  <a:srgbClr val="0070C0"/>
                </a:solidFill>
              </a:rPr>
              <a:t>Un réseau modernisé, plus fiable, capable d’accueillir les </a:t>
            </a:r>
            <a:r>
              <a:rPr lang="fr-FR" sz="1400" dirty="0" err="1" smtClean="0">
                <a:solidFill>
                  <a:srgbClr val="0070C0"/>
                </a:solidFill>
              </a:rPr>
              <a:t>EnR</a:t>
            </a:r>
            <a:r>
              <a:rPr lang="fr-FR" sz="1400" dirty="0" smtClean="0">
                <a:solidFill>
                  <a:srgbClr val="0070C0"/>
                </a:solidFill>
              </a:rPr>
              <a:t> et les véhicules électriques</a:t>
            </a:r>
          </a:p>
          <a:p>
            <a:pPr marL="285750" indent="-285750" algn="just">
              <a:buFont typeface="Arial" charset="0"/>
              <a:buChar char="•"/>
            </a:pPr>
            <a:r>
              <a:rPr lang="fr-FR" sz="1400" dirty="0" smtClean="0">
                <a:solidFill>
                  <a:srgbClr val="0070C0"/>
                </a:solidFill>
              </a:rPr>
              <a:t>Des données enrichies pour accompagner les politiques territoriales d’urbanisme, d’habitat et de précarité (par exemple les plans climat-air-énergie) qui permettront aussi d’analyser l’évolution des consommations avant ou après la mise en place d’un éco-quartier ou encore de vérifier l’efficacité d’opérations de rénovation des bâtiments</a:t>
            </a:r>
          </a:p>
          <a:p>
            <a:pPr marL="285750" indent="-285750" algn="just">
              <a:buFont typeface="Arial" charset="0"/>
              <a:buChar char="•"/>
            </a:pPr>
            <a:r>
              <a:rPr lang="fr-FR" sz="1400" dirty="0" smtClean="0">
                <a:solidFill>
                  <a:srgbClr val="0070C0"/>
                </a:solidFill>
              </a:rPr>
              <a:t>Un meilleur suivi pour la collectivité de ses propres consommations électriques pour plus d’économies d’énergie</a:t>
            </a:r>
          </a:p>
        </p:txBody>
      </p:sp>
      <p:sp>
        <p:nvSpPr>
          <p:cNvPr id="9" name="Chevron 8"/>
          <p:cNvSpPr/>
          <p:nvPr/>
        </p:nvSpPr>
        <p:spPr>
          <a:xfrm>
            <a:off x="251520" y="5066835"/>
            <a:ext cx="247062" cy="214482"/>
          </a:xfrm>
          <a:prstGeom prst="chevron">
            <a:avLst/>
          </a:pr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defTabSz="891917">
              <a:defRPr/>
            </a:pPr>
            <a:endParaRPr lang="fr-FR" sz="1796" dirty="0">
              <a:solidFill>
                <a:srgbClr val="505150"/>
              </a:solidFill>
            </a:endParaRPr>
          </a:p>
        </p:txBody>
      </p:sp>
    </p:spTree>
    <p:extLst>
      <p:ext uri="{BB962C8B-B14F-4D97-AF65-F5344CB8AC3E}">
        <p14:creationId xmlns:p14="http://schemas.microsoft.com/office/powerpoint/2010/main" xmlns="" val="2130619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sz="4400" dirty="0" smtClean="0">
              <a:solidFill>
                <a:schemeClr val="accent1">
                  <a:lumMod val="75000"/>
                </a:schemeClr>
              </a:solidFill>
            </a:endParaRPr>
          </a:p>
          <a:p>
            <a:pPr marL="0" indent="0" algn="ctr">
              <a:buNone/>
            </a:pPr>
            <a:r>
              <a:rPr lang="fr-FR" sz="4400" dirty="0" smtClean="0">
                <a:solidFill>
                  <a:schemeClr val="accent1">
                    <a:lumMod val="75000"/>
                  </a:schemeClr>
                </a:solidFill>
              </a:rPr>
              <a:t>Merci de votre attention</a:t>
            </a:r>
          </a:p>
          <a:p>
            <a:pPr marL="0" indent="0" algn="ctr">
              <a:buNone/>
            </a:pPr>
            <a:endParaRPr lang="fr-FR" sz="4400" dirty="0">
              <a:solidFill>
                <a:schemeClr val="accent1">
                  <a:lumMod val="75000"/>
                </a:schemeClr>
              </a:solidFill>
            </a:endParaRPr>
          </a:p>
          <a:p>
            <a:endParaRPr lang="fr-FR" dirty="0"/>
          </a:p>
        </p:txBody>
      </p:sp>
    </p:spTree>
    <p:extLst>
      <p:ext uri="{BB962C8B-B14F-4D97-AF65-F5344CB8AC3E}">
        <p14:creationId xmlns:p14="http://schemas.microsoft.com/office/powerpoint/2010/main" xmlns="" val="4268114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468313" y="1196975"/>
            <a:ext cx="2735262" cy="792163"/>
          </a:xfrm>
        </p:spPr>
        <p:txBody>
          <a:bodyPr rtlCol="0">
            <a:noAutofit/>
          </a:bodyPr>
          <a:lstStyle/>
          <a:p>
            <a:pPr eaLnBrk="1" fontAlgn="auto" hangingPunct="1">
              <a:spcAft>
                <a:spcPts val="0"/>
              </a:spcAft>
              <a:defRPr/>
            </a:pPr>
            <a:r>
              <a:rPr lang="fr-FR" altLang="fr-FR" sz="4400" b="1" dirty="0" smtClean="0">
                <a:solidFill>
                  <a:schemeClr val="tx2"/>
                </a:solidFill>
                <a:latin typeface="+mj-lt"/>
                <a:ea typeface="ＭＳ Ｐゴシック" pitchFamily="34" charset="-128"/>
                <a:cs typeface="+mj-cs"/>
              </a:rPr>
              <a:t>ACCUEIL :</a:t>
            </a:r>
            <a:r>
              <a:rPr lang="fr-FR" sz="6000" dirty="0" smtClean="0"/>
              <a:t> </a:t>
            </a:r>
            <a:endParaRPr lang="fr-FR" altLang="fr-FR" sz="6000" dirty="0" smtClean="0">
              <a:ea typeface="ＭＳ Ｐゴシック" pitchFamily="34" charset="-128"/>
            </a:endParaRPr>
          </a:p>
          <a:p>
            <a:pPr eaLnBrk="1" fontAlgn="auto" hangingPunct="1">
              <a:spcAft>
                <a:spcPts val="0"/>
              </a:spcAft>
              <a:defRPr/>
            </a:pPr>
            <a:endParaRPr lang="fr-FR" altLang="fr-FR" sz="6000" dirty="0" smtClean="0">
              <a:ea typeface="ＭＳ Ｐゴシック" pitchFamily="34" charset="-128"/>
            </a:endParaRPr>
          </a:p>
          <a:p>
            <a:pPr eaLnBrk="1" fontAlgn="auto" hangingPunct="1">
              <a:spcAft>
                <a:spcPts val="0"/>
              </a:spcAft>
              <a:defRPr/>
            </a:pPr>
            <a:endParaRPr lang="fr-FR" sz="6000" dirty="0"/>
          </a:p>
        </p:txBody>
      </p:sp>
      <p:pic>
        <p:nvPicPr>
          <p:cNvPr id="38915" name="Picture 2"/>
          <p:cNvPicPr>
            <a:picLocks noChangeAspect="1" noChangeArrowheads="1"/>
          </p:cNvPicPr>
          <p:nvPr/>
        </p:nvPicPr>
        <p:blipFill>
          <a:blip r:embed="rId2" cstate="print">
            <a:clrChange>
              <a:clrFrom>
                <a:srgbClr val="FFFFFF"/>
              </a:clrFrom>
              <a:clrTo>
                <a:srgbClr val="FFFFFF">
                  <a:alpha val="0"/>
                </a:srgbClr>
              </a:clrTo>
            </a:clrChange>
          </a:blip>
          <a:srcRect t="3461" b="7912"/>
          <a:stretch>
            <a:fillRect/>
          </a:stretch>
        </p:blipFill>
        <p:spPr bwMode="auto">
          <a:xfrm>
            <a:off x="2411413" y="1657350"/>
            <a:ext cx="1873250" cy="1843088"/>
          </a:xfrm>
          <a:prstGeom prst="rect">
            <a:avLst/>
          </a:prstGeom>
          <a:noFill/>
          <a:ln w="9525">
            <a:noFill/>
            <a:miter lim="800000"/>
            <a:headEnd/>
            <a:tailEnd/>
          </a:ln>
        </p:spPr>
      </p:pic>
      <p:sp>
        <p:nvSpPr>
          <p:cNvPr id="6" name="Espace réservé du texte 1"/>
          <p:cNvSpPr txBox="1">
            <a:spLocks/>
          </p:cNvSpPr>
          <p:nvPr/>
        </p:nvSpPr>
        <p:spPr>
          <a:xfrm>
            <a:off x="4211638" y="1773238"/>
            <a:ext cx="3852862" cy="1943100"/>
          </a:xfrm>
          <a:prstGeom prst="rect">
            <a:avLst/>
          </a:prstGeom>
        </p:spPr>
        <p:txBody>
          <a:bodyPr lIns="36000" tIns="0" rIns="36000" bIns="0"/>
          <a:lstStyle/>
          <a:p>
            <a:pPr eaLnBrk="1" fontAlgn="auto" hangingPunct="1">
              <a:lnSpc>
                <a:spcPct val="90000"/>
              </a:lnSpc>
              <a:spcBef>
                <a:spcPts val="1200"/>
              </a:spcBef>
              <a:spcAft>
                <a:spcPts val="0"/>
              </a:spcAft>
              <a:defRPr/>
            </a:pPr>
            <a:r>
              <a:rPr lang="fr-FR" altLang="fr-FR" sz="4000" b="1" dirty="0">
                <a:solidFill>
                  <a:schemeClr val="tx2"/>
                </a:solidFill>
                <a:latin typeface="+mj-lt"/>
                <a:ea typeface="ＭＳ Ｐゴシック" pitchFamily="34" charset="-128"/>
                <a:cs typeface="+mj-cs"/>
              </a:rPr>
              <a:t>0 8000 LINKY</a:t>
            </a:r>
          </a:p>
          <a:p>
            <a:pPr eaLnBrk="1" fontAlgn="auto" hangingPunct="1">
              <a:lnSpc>
                <a:spcPct val="90000"/>
              </a:lnSpc>
              <a:spcBef>
                <a:spcPts val="1200"/>
              </a:spcBef>
              <a:spcAft>
                <a:spcPts val="0"/>
              </a:spcAft>
              <a:defRPr/>
            </a:pPr>
            <a:r>
              <a:rPr lang="fr-FR" altLang="fr-FR" sz="4000" b="1" dirty="0">
                <a:solidFill>
                  <a:schemeClr val="tx2"/>
                </a:solidFill>
                <a:latin typeface="+mj-lt"/>
                <a:ea typeface="ＭＳ Ｐゴシック" pitchFamily="34" charset="-128"/>
                <a:cs typeface="+mj-cs"/>
              </a:rPr>
              <a:t>correspond au </a:t>
            </a:r>
          </a:p>
          <a:p>
            <a:pPr eaLnBrk="1" fontAlgn="auto" hangingPunct="1">
              <a:lnSpc>
                <a:spcPct val="90000"/>
              </a:lnSpc>
              <a:spcBef>
                <a:spcPts val="1200"/>
              </a:spcBef>
              <a:spcAft>
                <a:spcPts val="0"/>
              </a:spcAft>
              <a:defRPr/>
            </a:pPr>
            <a:r>
              <a:rPr lang="fr-FR" altLang="fr-FR" sz="4000" b="1" dirty="0">
                <a:solidFill>
                  <a:schemeClr val="tx2"/>
                </a:solidFill>
                <a:latin typeface="+mj-lt"/>
                <a:ea typeface="ＭＳ Ｐゴシック" pitchFamily="34" charset="-128"/>
                <a:cs typeface="+mj-cs"/>
              </a:rPr>
              <a:t>0 800 054 659</a:t>
            </a:r>
          </a:p>
          <a:p>
            <a:pPr eaLnBrk="1" fontAlgn="auto" hangingPunct="1">
              <a:lnSpc>
                <a:spcPct val="90000"/>
              </a:lnSpc>
              <a:spcBef>
                <a:spcPts val="1200"/>
              </a:spcBef>
              <a:spcAft>
                <a:spcPts val="0"/>
              </a:spcAft>
              <a:defRPr/>
            </a:pPr>
            <a:endParaRPr lang="fr-FR" altLang="fr-FR" sz="6000" dirty="0">
              <a:solidFill>
                <a:schemeClr val="accent1"/>
              </a:solidFill>
              <a:latin typeface="+mn-lt"/>
              <a:ea typeface="ＭＳ Ｐゴシック" pitchFamily="34" charset="-128"/>
              <a:cs typeface="+mn-cs"/>
            </a:endParaRPr>
          </a:p>
          <a:p>
            <a:pPr eaLnBrk="1" fontAlgn="auto" hangingPunct="1">
              <a:lnSpc>
                <a:spcPct val="90000"/>
              </a:lnSpc>
              <a:spcBef>
                <a:spcPts val="1200"/>
              </a:spcBef>
              <a:spcAft>
                <a:spcPts val="0"/>
              </a:spcAft>
              <a:defRPr/>
            </a:pPr>
            <a:endParaRPr lang="fr-FR" sz="6000" dirty="0">
              <a:solidFill>
                <a:schemeClr val="accent1"/>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9101" y="37531"/>
            <a:ext cx="7886700" cy="1325563"/>
          </a:xfrm>
        </p:spPr>
        <p:txBody>
          <a:bodyPr>
            <a:normAutofit/>
          </a:bodyPr>
          <a:lstStyle/>
          <a:p>
            <a:r>
              <a:rPr lang="fr-FR" sz="4000" b="1" dirty="0" smtClean="0">
                <a:solidFill>
                  <a:srgbClr val="005EB8"/>
                </a:solidFill>
              </a:rPr>
              <a:t>Point sur le déploiement </a:t>
            </a:r>
            <a:r>
              <a:rPr lang="fr-FR" sz="4000" b="1" dirty="0" err="1" smtClean="0">
                <a:solidFill>
                  <a:srgbClr val="005EB8"/>
                </a:solidFill>
              </a:rPr>
              <a:t>Linky</a:t>
            </a:r>
            <a:r>
              <a:rPr lang="fr-FR" sz="4000" b="1" dirty="0" smtClean="0">
                <a:solidFill>
                  <a:srgbClr val="005EB8"/>
                </a:solidFill>
              </a:rPr>
              <a:t/>
            </a:r>
            <a:br>
              <a:rPr lang="fr-FR" sz="4000" b="1" dirty="0" smtClean="0">
                <a:solidFill>
                  <a:srgbClr val="005EB8"/>
                </a:solidFill>
              </a:rPr>
            </a:br>
            <a:r>
              <a:rPr lang="fr-FR" sz="4000" b="1" dirty="0" smtClean="0">
                <a:solidFill>
                  <a:srgbClr val="005EB8"/>
                </a:solidFill>
              </a:rPr>
              <a:t>	St Julien en Genevois</a:t>
            </a:r>
          </a:p>
        </p:txBody>
      </p:sp>
      <p:pic>
        <p:nvPicPr>
          <p:cNvPr id="6" name="Picture 9" descr="C:\Users\A50377\Documents\enedis linky.jpg"/>
          <p:cNvPicPr>
            <a:picLocks noChangeAspect="1" noChangeArrowheads="1"/>
          </p:cNvPicPr>
          <p:nvPr/>
        </p:nvPicPr>
        <p:blipFill>
          <a:blip r:embed="rId2" cstate="print"/>
          <a:srcRect/>
          <a:stretch>
            <a:fillRect/>
          </a:stretch>
        </p:blipFill>
        <p:spPr bwMode="auto">
          <a:xfrm>
            <a:off x="7157298" y="163811"/>
            <a:ext cx="1820139" cy="864096"/>
          </a:xfrm>
          <a:prstGeom prst="rect">
            <a:avLst/>
          </a:prstGeom>
          <a:noFill/>
          <a:ln w="9525">
            <a:noFill/>
            <a:miter lim="800000"/>
            <a:headEnd/>
            <a:tailEnd/>
          </a:ln>
        </p:spPr>
      </p:pic>
      <p:sp>
        <p:nvSpPr>
          <p:cNvPr id="8" name="ZoneTexte 7"/>
          <p:cNvSpPr txBox="1"/>
          <p:nvPr/>
        </p:nvSpPr>
        <p:spPr>
          <a:xfrm>
            <a:off x="-1" y="1363094"/>
            <a:ext cx="7484533" cy="5201424"/>
          </a:xfrm>
          <a:prstGeom prst="rect">
            <a:avLst/>
          </a:prstGeom>
          <a:noFill/>
        </p:spPr>
        <p:txBody>
          <a:bodyPr wrap="square" rtlCol="0">
            <a:spAutoFit/>
          </a:bodyPr>
          <a:lstStyle/>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85% : 7000 compteurs posés / 8200 à poser sur la commune dont 200 dans le  diffus</a:t>
            </a:r>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endParaRPr lang="fr-FR" sz="1600" dirty="0" smtClean="0"/>
          </a:p>
          <a:p>
            <a:pPr marL="285750" indent="-285750">
              <a:buFont typeface="Arial" panose="020B0604020202020204" pitchFamily="34" charset="0"/>
              <a:buChar char="•"/>
            </a:pPr>
            <a:endParaRPr lang="fr-FR" sz="1600" dirty="0" smtClean="0"/>
          </a:p>
          <a:p>
            <a:pPr marL="285750" indent="-285750"/>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93 concentrateurs ont été posés</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endParaRPr lang="fr-FR" dirty="0" smtClean="0"/>
          </a:p>
          <a:p>
            <a:endParaRPr lang="fr-FR" dirty="0"/>
          </a:p>
          <a:p>
            <a:r>
              <a:rPr lang="fr-FR" dirty="0" smtClean="0"/>
              <a:t> </a:t>
            </a:r>
          </a:p>
        </p:txBody>
      </p:sp>
      <p:grpSp>
        <p:nvGrpSpPr>
          <p:cNvPr id="9" name="Groupe 13"/>
          <p:cNvGrpSpPr/>
          <p:nvPr/>
        </p:nvGrpSpPr>
        <p:grpSpPr>
          <a:xfrm>
            <a:off x="12798" y="1770277"/>
            <a:ext cx="928688" cy="1036810"/>
            <a:chOff x="873270" y="3733920"/>
            <a:chExt cx="928688" cy="1036810"/>
          </a:xfrm>
        </p:grpSpPr>
        <p:sp>
          <p:nvSpPr>
            <p:cNvPr id="10" name="Ellipse 9"/>
            <p:cNvSpPr/>
            <p:nvPr/>
          </p:nvSpPr>
          <p:spPr>
            <a:xfrm>
              <a:off x="873270" y="3733920"/>
              <a:ext cx="928688" cy="930275"/>
            </a:xfrm>
            <a:prstGeom prst="ellipse">
              <a:avLst/>
            </a:prstGeom>
            <a:solidFill>
              <a:srgbClr val="FFFFFF"/>
            </a:solidFill>
            <a:ln w="76200" cap="flat" cmpd="sng" algn="ctr">
              <a:solidFill>
                <a:srgbClr val="CCE82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DDDDDD"/>
                </a:solidFill>
                <a:effectLst/>
                <a:uLnTx/>
                <a:uFillTx/>
                <a:latin typeface="Calibri" pitchFamily="34" charset="0"/>
                <a:cs typeface="Calibri" pitchFamily="34" charset="0"/>
              </a:endParaRPr>
            </a:p>
          </p:txBody>
        </p:sp>
        <p:sp>
          <p:nvSpPr>
            <p:cNvPr id="11" name="ZoneTexte 113"/>
            <p:cNvSpPr txBox="1">
              <a:spLocks noChangeArrowheads="1"/>
            </p:cNvSpPr>
            <p:nvPr/>
          </p:nvSpPr>
          <p:spPr bwMode="auto">
            <a:xfrm>
              <a:off x="1115616" y="4509120"/>
              <a:ext cx="489236" cy="261610"/>
            </a:xfrm>
            <a:prstGeom prst="rect">
              <a:avLst/>
            </a:prstGeom>
            <a:solidFill>
              <a:schemeClr val="bg1"/>
            </a:solidFill>
            <a:ln w="25400" cap="flat" cmpd="sng" algn="ctr">
              <a:solidFill>
                <a:srgbClr val="CCE821"/>
              </a:solidFill>
              <a:prstDash val="solid"/>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007A"/>
                  </a:solidFill>
                  <a:effectLst/>
                  <a:uLnTx/>
                  <a:uFillTx/>
                  <a:latin typeface="Calibri" pitchFamily="34" charset="0"/>
                  <a:cs typeface="Calibri" pitchFamily="34" charset="0"/>
                  <a:sym typeface="Wingdings" pitchFamily="2" charset="2"/>
                </a:rPr>
                <a:t>Linky</a:t>
              </a:r>
              <a:endParaRPr kumimoji="0" lang="fr-FR" sz="1100" b="1" i="0" u="none" strike="noStrike" kern="0" cap="none" spc="0" normalizeH="0" baseline="0" noProof="0" dirty="0">
                <a:ln>
                  <a:noFill/>
                </a:ln>
                <a:solidFill>
                  <a:srgbClr val="00007A"/>
                </a:solidFill>
                <a:effectLst/>
                <a:uLnTx/>
                <a:uFillTx/>
                <a:latin typeface="Calibri" pitchFamily="34" charset="0"/>
                <a:cs typeface="Calibri" pitchFamily="34" charset="0"/>
              </a:endParaRPr>
            </a:p>
          </p:txBody>
        </p:sp>
      </p:grpSp>
      <p:pic>
        <p:nvPicPr>
          <p:cNvPr id="12" name="Picture 3"/>
          <p:cNvPicPr>
            <a:picLocks noChangeAspect="1" noChangeArrowheads="1"/>
          </p:cNvPicPr>
          <p:nvPr/>
        </p:nvPicPr>
        <p:blipFill>
          <a:blip r:embed="rId3" cstate="print"/>
          <a:srcRect/>
          <a:stretch>
            <a:fillRect/>
          </a:stretch>
        </p:blipFill>
        <p:spPr bwMode="auto">
          <a:xfrm>
            <a:off x="282377" y="1911735"/>
            <a:ext cx="370333" cy="548641"/>
          </a:xfrm>
          <a:prstGeom prst="rect">
            <a:avLst/>
          </a:prstGeom>
          <a:noFill/>
          <a:ln w="9525">
            <a:noFill/>
            <a:miter lim="800000"/>
            <a:headEnd/>
            <a:tailEnd/>
          </a:ln>
        </p:spPr>
      </p:pic>
      <p:grpSp>
        <p:nvGrpSpPr>
          <p:cNvPr id="13" name="Groupe 13"/>
          <p:cNvGrpSpPr/>
          <p:nvPr/>
        </p:nvGrpSpPr>
        <p:grpSpPr>
          <a:xfrm>
            <a:off x="12798" y="3686832"/>
            <a:ext cx="928688" cy="1036810"/>
            <a:chOff x="873270" y="3733920"/>
            <a:chExt cx="928688" cy="1036810"/>
          </a:xfrm>
        </p:grpSpPr>
        <p:sp>
          <p:nvSpPr>
            <p:cNvPr id="14" name="Ellipse 13"/>
            <p:cNvSpPr/>
            <p:nvPr/>
          </p:nvSpPr>
          <p:spPr>
            <a:xfrm>
              <a:off x="873270" y="3733920"/>
              <a:ext cx="928688" cy="930275"/>
            </a:xfrm>
            <a:prstGeom prst="ellipse">
              <a:avLst/>
            </a:prstGeom>
            <a:solidFill>
              <a:srgbClr val="FFFFFF"/>
            </a:solidFill>
            <a:ln w="76200" cap="flat" cmpd="sng" algn="ctr">
              <a:solidFill>
                <a:srgbClr val="CCE82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DDDDDD"/>
                </a:solidFill>
                <a:effectLst/>
                <a:uLnTx/>
                <a:uFillTx/>
                <a:latin typeface="Calibri" pitchFamily="34" charset="0"/>
                <a:cs typeface="Calibri" pitchFamily="34" charset="0"/>
              </a:endParaRPr>
            </a:p>
          </p:txBody>
        </p:sp>
        <p:sp>
          <p:nvSpPr>
            <p:cNvPr id="15" name="ZoneTexte 113"/>
            <p:cNvSpPr txBox="1">
              <a:spLocks noChangeArrowheads="1"/>
            </p:cNvSpPr>
            <p:nvPr/>
          </p:nvSpPr>
          <p:spPr bwMode="auto">
            <a:xfrm>
              <a:off x="1115616" y="4509120"/>
              <a:ext cx="489236" cy="261610"/>
            </a:xfrm>
            <a:prstGeom prst="rect">
              <a:avLst/>
            </a:prstGeom>
            <a:solidFill>
              <a:schemeClr val="bg1"/>
            </a:solidFill>
            <a:ln w="25400" cap="flat" cmpd="sng" algn="ctr">
              <a:solidFill>
                <a:srgbClr val="CCE821"/>
              </a:solidFill>
              <a:prstDash val="solid"/>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007A"/>
                  </a:solidFill>
                  <a:effectLst/>
                  <a:uLnTx/>
                  <a:uFillTx/>
                  <a:latin typeface="Calibri" pitchFamily="34" charset="0"/>
                  <a:cs typeface="Calibri" pitchFamily="34" charset="0"/>
                  <a:sym typeface="Wingdings" pitchFamily="2" charset="2"/>
                </a:rPr>
                <a:t>Linky</a:t>
              </a:r>
              <a:endParaRPr kumimoji="0" lang="fr-FR" sz="1100" b="1" i="0" u="none" strike="noStrike" kern="0" cap="none" spc="0" normalizeH="0" baseline="0" noProof="0" dirty="0">
                <a:ln>
                  <a:noFill/>
                </a:ln>
                <a:solidFill>
                  <a:srgbClr val="00007A"/>
                </a:solidFill>
                <a:effectLst/>
                <a:uLnTx/>
                <a:uFillTx/>
                <a:latin typeface="Calibri" pitchFamily="34" charset="0"/>
                <a:cs typeface="Calibri" pitchFamily="34" charset="0"/>
              </a:endParaRPr>
            </a:p>
          </p:txBody>
        </p:sp>
      </p:grpSp>
      <p:pic>
        <p:nvPicPr>
          <p:cNvPr id="16" name="Picture 2"/>
          <p:cNvPicPr>
            <a:picLocks noChangeAspect="1" noChangeArrowheads="1"/>
          </p:cNvPicPr>
          <p:nvPr/>
        </p:nvPicPr>
        <p:blipFill>
          <a:blip r:embed="rId4" cstate="print"/>
          <a:srcRect/>
          <a:stretch>
            <a:fillRect/>
          </a:stretch>
        </p:blipFill>
        <p:spPr bwMode="auto">
          <a:xfrm>
            <a:off x="166828" y="3927491"/>
            <a:ext cx="577552" cy="534541"/>
          </a:xfrm>
          <a:prstGeom prst="rect">
            <a:avLst/>
          </a:prstGeom>
          <a:noFill/>
          <a:ln w="9525">
            <a:noFill/>
            <a:miter lim="800000"/>
            <a:headEnd/>
            <a:tailEnd/>
          </a:ln>
        </p:spPr>
      </p:pic>
    </p:spTree>
    <p:extLst>
      <p:ext uri="{BB962C8B-B14F-4D97-AF65-F5344CB8AC3E}">
        <p14:creationId xmlns:p14="http://schemas.microsoft.com/office/powerpoint/2010/main" xmlns="" val="4258061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628650" y="52088"/>
            <a:ext cx="7790420" cy="779934"/>
          </a:xfrm>
        </p:spPr>
        <p:txBody>
          <a:bodyPr>
            <a:normAutofit/>
          </a:bodyPr>
          <a:lstStyle/>
          <a:p>
            <a:r>
              <a:rPr lang="fr-FR" sz="2000" b="1" dirty="0" smtClean="0">
                <a:solidFill>
                  <a:srgbClr val="005EB8"/>
                </a:solidFill>
              </a:rPr>
              <a:t>Point sur le déploiement </a:t>
            </a:r>
            <a:r>
              <a:rPr lang="fr-FR" sz="2000" b="1" dirty="0" err="1" smtClean="0">
                <a:solidFill>
                  <a:srgbClr val="005EB8"/>
                </a:solidFill>
              </a:rPr>
              <a:t>Linky</a:t>
            </a:r>
            <a:r>
              <a:rPr lang="fr-FR" sz="2000" b="1" dirty="0" smtClean="0">
                <a:solidFill>
                  <a:srgbClr val="005EB8"/>
                </a:solidFill>
              </a:rPr>
              <a:t> – Entreprise de Pose (EDP)</a:t>
            </a:r>
            <a:br>
              <a:rPr lang="fr-FR" sz="2000" b="1" dirty="0" smtClean="0">
                <a:solidFill>
                  <a:srgbClr val="005EB8"/>
                </a:solidFill>
              </a:rPr>
            </a:br>
            <a:r>
              <a:rPr lang="fr-FR" sz="2000" b="1" dirty="0" smtClean="0">
                <a:solidFill>
                  <a:srgbClr val="005EB8"/>
                </a:solidFill>
              </a:rPr>
              <a:t>	</a:t>
            </a:r>
          </a:p>
        </p:txBody>
      </p:sp>
      <p:pic>
        <p:nvPicPr>
          <p:cNvPr id="5" name="Picture 1"/>
          <p:cNvPicPr>
            <a:picLocks noGrp="1" noChangeAspect="1" noChangeArrowheads="1"/>
          </p:cNvPicPr>
          <p:nvPr>
            <p:ph idx="1"/>
          </p:nvPr>
        </p:nvPicPr>
        <p:blipFill>
          <a:blip r:embed="rId2" cstate="print"/>
          <a:srcRect/>
          <a:stretch>
            <a:fillRect/>
          </a:stretch>
        </p:blipFill>
        <p:spPr bwMode="auto">
          <a:xfrm>
            <a:off x="326941" y="1079667"/>
            <a:ext cx="934592" cy="934592"/>
          </a:xfrm>
          <a:prstGeom prst="rect">
            <a:avLst/>
          </a:prstGeom>
          <a:noFill/>
          <a:ln w="1">
            <a:noFill/>
            <a:miter lim="800000"/>
            <a:headEnd/>
            <a:tailEnd type="none" w="med" len="med"/>
          </a:ln>
          <a:effectLst/>
        </p:spPr>
      </p:pic>
      <p:sp>
        <p:nvSpPr>
          <p:cNvPr id="6" name="ZoneTexte 5"/>
          <p:cNvSpPr txBox="1"/>
          <p:nvPr/>
        </p:nvSpPr>
        <p:spPr>
          <a:xfrm>
            <a:off x="0" y="1363094"/>
            <a:ext cx="7035634" cy="4616648"/>
          </a:xfrm>
          <a:prstGeom prst="rect">
            <a:avLst/>
          </a:prstGeom>
          <a:noFill/>
        </p:spPr>
        <p:txBody>
          <a:bodyPr wrap="square" rtlCol="0">
            <a:spAutoFit/>
          </a:bodyPr>
          <a:lstStyle/>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PAINHAS marché AL06</a:t>
            </a:r>
            <a:br>
              <a:rPr lang="fr-FR" sz="1600" dirty="0" smtClean="0"/>
            </a:br>
            <a:r>
              <a:rPr lang="fr-FR" sz="1600" dirty="0" smtClean="0"/>
              <a:t>194 Route de la </a:t>
            </a:r>
            <a:r>
              <a:rPr lang="fr-FR" sz="1600" dirty="0" err="1" smtClean="0"/>
              <a:t>Mesalière</a:t>
            </a:r>
            <a:r>
              <a:rPr lang="fr-FR" sz="1600" dirty="0" smtClean="0"/>
              <a:t/>
            </a:r>
            <a:br>
              <a:rPr lang="fr-FR" sz="1600" dirty="0" smtClean="0"/>
            </a:br>
            <a:r>
              <a:rPr lang="fr-FR" sz="1600" dirty="0" smtClean="0"/>
              <a:t>74520 CHENEX</a:t>
            </a:r>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Responsable de lot </a:t>
            </a:r>
            <a:r>
              <a:rPr lang="fr-FR" sz="1600" dirty="0" err="1" smtClean="0"/>
              <a:t>Nuno</a:t>
            </a:r>
            <a:r>
              <a:rPr lang="fr-FR" sz="1600" dirty="0" smtClean="0"/>
              <a:t> DIAS (07 50 12 30 75 </a:t>
            </a:r>
            <a:r>
              <a:rPr lang="fr-FR" sz="1600" dirty="0" smtClean="0">
                <a:hlinkClick r:id="rId3"/>
              </a:rPr>
              <a:t>nunodias@paenergie.fr</a:t>
            </a:r>
            <a:r>
              <a:rPr lang="fr-FR" sz="1600" dirty="0" smtClean="0"/>
              <a:t>)</a:t>
            </a:r>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Une équipe de 10 poseurs (recrutement en cours)</a:t>
            </a:r>
          </a:p>
          <a:p>
            <a:pPr marL="285750" indent="-285750"/>
            <a:endParaRPr lang="fr-FR" sz="1600" dirty="0" smtClean="0"/>
          </a:p>
          <a:p>
            <a:pPr marL="285750" indent="-285750">
              <a:buFont typeface="Arial" panose="020B0604020202020204" pitchFamily="34" charset="0"/>
              <a:buChar char="•"/>
            </a:pPr>
            <a:endParaRPr lang="fr-FR" sz="1600" dirty="0" smtClean="0"/>
          </a:p>
          <a:p>
            <a:pPr marL="285750" indent="-285750"/>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dirty="0" smtClean="0"/>
          </a:p>
          <a:p>
            <a:endParaRPr lang="fr-FR" dirty="0"/>
          </a:p>
          <a:p>
            <a:r>
              <a:rPr lang="fr-FR" dirty="0" smtClean="0"/>
              <a:t> </a:t>
            </a:r>
          </a:p>
        </p:txBody>
      </p:sp>
      <p:pic>
        <p:nvPicPr>
          <p:cNvPr id="1026" name="Picture 2"/>
          <p:cNvPicPr>
            <a:picLocks noChangeAspect="1" noChangeArrowheads="1"/>
          </p:cNvPicPr>
          <p:nvPr/>
        </p:nvPicPr>
        <p:blipFill>
          <a:blip r:embed="rId4"/>
          <a:srcRect/>
          <a:stretch>
            <a:fillRect/>
          </a:stretch>
        </p:blipFill>
        <p:spPr bwMode="auto">
          <a:xfrm>
            <a:off x="4648199" y="4100492"/>
            <a:ext cx="4123797" cy="2503507"/>
          </a:xfrm>
          <a:prstGeom prst="rect">
            <a:avLst/>
          </a:prstGeom>
          <a:noFill/>
          <a:ln w="9525">
            <a:noFill/>
            <a:miter lim="800000"/>
            <a:headEnd/>
            <a:tailEnd/>
          </a:ln>
        </p:spPr>
      </p:pic>
      <p:sp>
        <p:nvSpPr>
          <p:cNvPr id="8" name="Flèche courbée vers la droite 7"/>
          <p:cNvSpPr/>
          <p:nvPr/>
        </p:nvSpPr>
        <p:spPr>
          <a:xfrm>
            <a:off x="3158067" y="4428067"/>
            <a:ext cx="905933" cy="1168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126695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181" y="486033"/>
            <a:ext cx="8153642" cy="369332"/>
          </a:xfrm>
          <a:prstGeom prst="rect">
            <a:avLst/>
          </a:prstGeom>
          <a:noFill/>
        </p:spPr>
        <p:txBody>
          <a:bodyPr wrap="square" rtlCol="0">
            <a:spAutoFit/>
          </a:bodyPr>
          <a:lstStyle/>
          <a:p>
            <a:r>
              <a:rPr lang="fr-FR" dirty="0" smtClean="0">
                <a:solidFill>
                  <a:srgbClr val="0070C0"/>
                </a:solidFill>
              </a:rPr>
              <a:t>Commune de Saint Julien en </a:t>
            </a:r>
            <a:r>
              <a:rPr lang="fr-FR" dirty="0" smtClean="0">
                <a:solidFill>
                  <a:srgbClr val="0070C0"/>
                </a:solidFill>
              </a:rPr>
              <a:t>Genevois    Déploiement  </a:t>
            </a:r>
            <a:r>
              <a:rPr lang="fr-FR" dirty="0" smtClean="0">
                <a:solidFill>
                  <a:srgbClr val="0070C0"/>
                </a:solidFill>
              </a:rPr>
              <a:t>novembre 2017 à  avril 2018</a:t>
            </a:r>
            <a:endParaRPr lang="fr-FR" dirty="0">
              <a:solidFill>
                <a:srgbClr val="0070C0"/>
              </a:solidFill>
            </a:endParaRPr>
          </a:p>
        </p:txBody>
      </p:sp>
      <p:pic>
        <p:nvPicPr>
          <p:cNvPr id="2050" name="Picture 2"/>
          <p:cNvPicPr>
            <a:picLocks noChangeAspect="1" noChangeArrowheads="1"/>
          </p:cNvPicPr>
          <p:nvPr/>
        </p:nvPicPr>
        <p:blipFill>
          <a:blip r:embed="rId2">
            <a:lum contrast="10000"/>
          </a:blip>
          <a:srcRect/>
          <a:stretch>
            <a:fillRect/>
          </a:stretch>
        </p:blipFill>
        <p:spPr bwMode="auto">
          <a:xfrm>
            <a:off x="902394" y="855365"/>
            <a:ext cx="5615364" cy="2578951"/>
          </a:xfrm>
          <a:prstGeom prst="rect">
            <a:avLst/>
          </a:prstGeom>
          <a:noFill/>
          <a:ln w="9525">
            <a:noFill/>
            <a:miter lim="800000"/>
            <a:headEnd/>
            <a:tailEnd/>
          </a:ln>
        </p:spPr>
      </p:pic>
      <p:pic>
        <p:nvPicPr>
          <p:cNvPr id="2051" name="Picture 3"/>
          <p:cNvPicPr>
            <a:picLocks noChangeAspect="1" noChangeArrowheads="1"/>
          </p:cNvPicPr>
          <p:nvPr/>
        </p:nvPicPr>
        <p:blipFill>
          <a:blip r:embed="rId3">
            <a:lum contrast="10000"/>
          </a:blip>
          <a:srcRect/>
          <a:stretch>
            <a:fillRect/>
          </a:stretch>
        </p:blipFill>
        <p:spPr bwMode="auto">
          <a:xfrm>
            <a:off x="214181" y="3965944"/>
            <a:ext cx="8696325" cy="2158409"/>
          </a:xfrm>
          <a:prstGeom prst="rect">
            <a:avLst/>
          </a:prstGeom>
          <a:noFill/>
          <a:ln w="9525">
            <a:noFill/>
            <a:miter lim="800000"/>
            <a:headEnd/>
            <a:tailEnd/>
          </a:ln>
        </p:spPr>
      </p:pic>
      <p:sp>
        <p:nvSpPr>
          <p:cNvPr id="7" name="Flèche courbée vers la droite 6"/>
          <p:cNvSpPr/>
          <p:nvPr/>
        </p:nvSpPr>
        <p:spPr>
          <a:xfrm>
            <a:off x="469900" y="3209364"/>
            <a:ext cx="177800" cy="5672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Picture 2" descr="\\2kze0.ze0.erd.edf.fr\ep\DSI-SOC-LYON\COMMUN\SID V2\04 - Applicatifs et échanges++\26 - Conduite du changement\04 - MonCompagnon\07 - Design\Elements graphiques\Personnages\LinkyQualité.png"/>
          <p:cNvPicPr>
            <a:picLocks noChangeAspect="1" noChangeArrowheads="1"/>
          </p:cNvPicPr>
          <p:nvPr/>
        </p:nvPicPr>
        <p:blipFill>
          <a:blip r:embed="rId4" cstate="print"/>
          <a:srcRect/>
          <a:stretch>
            <a:fillRect/>
          </a:stretch>
        </p:blipFill>
        <p:spPr bwMode="auto">
          <a:xfrm>
            <a:off x="736600" y="3247104"/>
            <a:ext cx="720080" cy="877751"/>
          </a:xfrm>
          <a:prstGeom prst="rect">
            <a:avLst/>
          </a:prstGeom>
          <a:noFill/>
          <a:ln w="9525">
            <a:noFill/>
            <a:miter lim="800000"/>
            <a:headEnd/>
            <a:tailEnd/>
          </a:ln>
        </p:spPr>
      </p:pic>
    </p:spTree>
    <p:extLst>
      <p:ext uri="{BB962C8B-B14F-4D97-AF65-F5344CB8AC3E}">
        <p14:creationId xmlns:p14="http://schemas.microsoft.com/office/powerpoint/2010/main" xmlns="" val="35974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181" y="486033"/>
            <a:ext cx="4518685" cy="646331"/>
          </a:xfrm>
          <a:prstGeom prst="rect">
            <a:avLst/>
          </a:prstGeom>
          <a:noFill/>
        </p:spPr>
        <p:txBody>
          <a:bodyPr wrap="square" rtlCol="0">
            <a:spAutoFit/>
          </a:bodyPr>
          <a:lstStyle/>
          <a:p>
            <a:r>
              <a:rPr lang="fr-FR" dirty="0" smtClean="0">
                <a:solidFill>
                  <a:srgbClr val="0070C0"/>
                </a:solidFill>
              </a:rPr>
              <a:t>Commune de Saint Julien en Genevois</a:t>
            </a:r>
          </a:p>
          <a:p>
            <a:r>
              <a:rPr lang="fr-FR" dirty="0" smtClean="0">
                <a:solidFill>
                  <a:srgbClr val="0070C0"/>
                </a:solidFill>
              </a:rPr>
              <a:t>Déploiement  novembre 2017 à  avril 2018</a:t>
            </a:r>
            <a:endParaRPr lang="fr-FR" dirty="0">
              <a:solidFill>
                <a:srgbClr val="0070C0"/>
              </a:solidFill>
            </a:endParaRPr>
          </a:p>
        </p:txBody>
      </p:sp>
      <p:pic>
        <p:nvPicPr>
          <p:cNvPr id="3074" name="Picture 2"/>
          <p:cNvPicPr>
            <a:picLocks noChangeAspect="1" noChangeArrowheads="1"/>
          </p:cNvPicPr>
          <p:nvPr/>
        </p:nvPicPr>
        <p:blipFill>
          <a:blip r:embed="rId2"/>
          <a:srcRect/>
          <a:stretch>
            <a:fillRect/>
          </a:stretch>
        </p:blipFill>
        <p:spPr bwMode="auto">
          <a:xfrm>
            <a:off x="728132" y="1256221"/>
            <a:ext cx="8009467" cy="5057070"/>
          </a:xfrm>
          <a:prstGeom prst="rect">
            <a:avLst/>
          </a:prstGeom>
          <a:noFill/>
          <a:ln w="9525">
            <a:noFill/>
            <a:miter lim="800000"/>
            <a:headEnd/>
            <a:tailEnd/>
          </a:ln>
        </p:spPr>
      </p:pic>
    </p:spTree>
    <p:extLst>
      <p:ext uri="{BB962C8B-B14F-4D97-AF65-F5344CB8AC3E}">
        <p14:creationId xmlns:p14="http://schemas.microsoft.com/office/powerpoint/2010/main" xmlns="" val="359740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181" y="486033"/>
            <a:ext cx="4518685" cy="646331"/>
          </a:xfrm>
          <a:prstGeom prst="rect">
            <a:avLst/>
          </a:prstGeom>
          <a:noFill/>
        </p:spPr>
        <p:txBody>
          <a:bodyPr wrap="square" rtlCol="0">
            <a:spAutoFit/>
          </a:bodyPr>
          <a:lstStyle/>
          <a:p>
            <a:r>
              <a:rPr lang="fr-FR" dirty="0" smtClean="0">
                <a:solidFill>
                  <a:srgbClr val="0070C0"/>
                </a:solidFill>
              </a:rPr>
              <a:t>Commune de Saint Julien en Genevois</a:t>
            </a:r>
          </a:p>
          <a:p>
            <a:r>
              <a:rPr lang="fr-FR" dirty="0" smtClean="0">
                <a:solidFill>
                  <a:srgbClr val="0070C0"/>
                </a:solidFill>
              </a:rPr>
              <a:t>Déploiement  novembre 2017 à  avril 2018</a:t>
            </a:r>
            <a:endParaRPr lang="fr-FR" dirty="0">
              <a:solidFill>
                <a:srgbClr val="0070C0"/>
              </a:solidFill>
            </a:endParaRPr>
          </a:p>
        </p:txBody>
      </p:sp>
      <p:sp>
        <p:nvSpPr>
          <p:cNvPr id="4" name="ZoneTexte 3"/>
          <p:cNvSpPr txBox="1"/>
          <p:nvPr/>
        </p:nvSpPr>
        <p:spPr>
          <a:xfrm>
            <a:off x="0" y="1132364"/>
            <a:ext cx="9144000" cy="2369880"/>
          </a:xfrm>
          <a:prstGeom prst="rect">
            <a:avLst/>
          </a:prstGeom>
          <a:noFill/>
        </p:spPr>
        <p:txBody>
          <a:bodyPr wrap="square" rtlCol="0">
            <a:spAutoFit/>
          </a:bodyPr>
          <a:lstStyle/>
          <a:p>
            <a:pPr marL="285750" indent="-285750">
              <a:buFont typeface="Arial" panose="020B0604020202020204" pitchFamily="34" charset="0"/>
              <a:buChar char="•"/>
            </a:pPr>
            <a:endParaRPr lang="fr-FR" sz="1600" dirty="0" smtClean="0"/>
          </a:p>
          <a:p>
            <a:pPr marL="285750" indent="-285750"/>
            <a:r>
              <a:rPr lang="fr-FR" sz="1600" dirty="0" smtClean="0"/>
              <a:t>Une démarche Qualité bien intégrée par l’EDP PAINHAS </a:t>
            </a:r>
          </a:p>
          <a:p>
            <a:pPr marL="285750" indent="-285750"/>
            <a:r>
              <a:rPr lang="fr-FR" sz="1400" dirty="0" smtClean="0"/>
              <a:t>Très peu de ré interventions et un seuil de réclamations nettement en dessous des seuils (seuil contractuel &lt;0.8%)</a:t>
            </a:r>
          </a:p>
          <a:p>
            <a:pPr marL="285750" indent="-285750">
              <a:buFont typeface="Arial" panose="020B0604020202020204" pitchFamily="34" charset="0"/>
              <a:buChar char="•"/>
            </a:pPr>
            <a:endParaRPr lang="fr-FR" sz="1600" dirty="0" smtClean="0"/>
          </a:p>
          <a:p>
            <a:pPr marL="285750" indent="-285750"/>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dirty="0" smtClean="0"/>
          </a:p>
          <a:p>
            <a:endParaRPr lang="fr-FR" dirty="0"/>
          </a:p>
          <a:p>
            <a:r>
              <a:rPr lang="fr-FR" dirty="0" smtClean="0"/>
              <a:t> </a:t>
            </a:r>
          </a:p>
        </p:txBody>
      </p:sp>
      <p:pic>
        <p:nvPicPr>
          <p:cNvPr id="4099" name="Picture 3"/>
          <p:cNvPicPr>
            <a:picLocks noChangeAspect="1" noChangeArrowheads="1"/>
          </p:cNvPicPr>
          <p:nvPr/>
        </p:nvPicPr>
        <p:blipFill>
          <a:blip r:embed="rId2"/>
          <a:srcRect/>
          <a:stretch>
            <a:fillRect/>
          </a:stretch>
        </p:blipFill>
        <p:spPr bwMode="auto">
          <a:xfrm>
            <a:off x="214181" y="1967023"/>
            <a:ext cx="8515149" cy="4658113"/>
          </a:xfrm>
          <a:prstGeom prst="rect">
            <a:avLst/>
          </a:prstGeom>
          <a:noFill/>
          <a:ln w="9525">
            <a:noFill/>
            <a:miter lim="800000"/>
            <a:headEnd/>
            <a:tailEnd/>
          </a:ln>
        </p:spPr>
      </p:pic>
    </p:spTree>
    <p:extLst>
      <p:ext uri="{BB962C8B-B14F-4D97-AF65-F5344CB8AC3E}">
        <p14:creationId xmlns:p14="http://schemas.microsoft.com/office/powerpoint/2010/main" xmlns="" val="35974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979001"/>
            <a:ext cx="7848600" cy="792089"/>
          </a:xfrm>
        </p:spPr>
        <p:txBody>
          <a:bodyPr>
            <a:normAutofit/>
          </a:bodyPr>
          <a:lstStyle/>
          <a:p>
            <a:r>
              <a:rPr lang="fr-FR" b="1" dirty="0" smtClean="0"/>
              <a:t>Les actions</a:t>
            </a:r>
            <a:endParaRPr lang="fr-FR" dirty="0"/>
          </a:p>
        </p:txBody>
      </p:sp>
      <p:sp>
        <p:nvSpPr>
          <p:cNvPr id="4" name="Espace réservé du texte 3"/>
          <p:cNvSpPr>
            <a:spLocks noGrp="1"/>
          </p:cNvSpPr>
          <p:nvPr>
            <p:ph type="body" sz="quarter" idx="10"/>
          </p:nvPr>
        </p:nvSpPr>
        <p:spPr>
          <a:xfrm>
            <a:off x="251520" y="2979001"/>
            <a:ext cx="450000" cy="450000"/>
          </a:xfrm>
        </p:spPr>
        <p:txBody>
          <a:bodyPr>
            <a:normAutofit fontScale="85000" lnSpcReduction="10000"/>
          </a:bodyPr>
          <a:lstStyle/>
          <a:p>
            <a:r>
              <a:rPr lang="fr-FR" dirty="0" smtClean="0"/>
              <a:t>02</a:t>
            </a:r>
            <a:endParaRPr lang="fr-FR" dirty="0"/>
          </a:p>
        </p:txBody>
      </p:sp>
    </p:spTree>
    <p:extLst>
      <p:ext uri="{BB962C8B-B14F-4D97-AF65-F5344CB8AC3E}">
        <p14:creationId xmlns:p14="http://schemas.microsoft.com/office/powerpoint/2010/main" xmlns="" val="84754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3393</TotalTime>
  <Words>2647</Words>
  <Application>Microsoft Office PowerPoint</Application>
  <PresentationFormat>Affichage à l'écran (4:3)</PresentationFormat>
  <Paragraphs>338</Paragraphs>
  <Slides>38</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38</vt:i4>
      </vt:variant>
    </vt:vector>
  </HeadingPairs>
  <TitlesOfParts>
    <vt:vector size="41" baseType="lpstr">
      <vt:lpstr>Thème Office</vt:lpstr>
      <vt:lpstr>Objet d’environnement du Gestionnaire de liaisons</vt:lpstr>
      <vt:lpstr>Adobe Acrobat Document</vt:lpstr>
      <vt:lpstr>Diapositive 1</vt:lpstr>
      <vt:lpstr>Linky,  comment ça marche ?</vt:lpstr>
      <vt:lpstr>Etat d’avancement du déploiement</vt:lpstr>
      <vt:lpstr>Point sur le déploiement Linky  St Julien en Genevois</vt:lpstr>
      <vt:lpstr>Point sur le déploiement Linky – Entreprise de Pose (EDP)  </vt:lpstr>
      <vt:lpstr>Diapositive 6</vt:lpstr>
      <vt:lpstr>Diapositive 7</vt:lpstr>
      <vt:lpstr>Diapositive 8</vt:lpstr>
      <vt:lpstr>Les actions</vt:lpstr>
      <vt:lpstr>Les actions Réalisées</vt:lpstr>
      <vt:lpstr>Les actions communications </vt:lpstr>
      <vt:lpstr>Aide aux sujets d’interpellation</vt:lpstr>
      <vt:lpstr>Diapositive 13</vt:lpstr>
      <vt:lpstr>Linky  et les ondes</vt:lpstr>
      <vt:lpstr>Linky  et les ondes</vt:lpstr>
      <vt:lpstr>Des données sécurisées,  qui appartiennent au client</vt:lpstr>
      <vt:lpstr>La question des incendies</vt:lpstr>
      <vt:lpstr>LA POSE DU COMPTEUR EST-ELLE OBLIGATOIRE</vt:lpstr>
      <vt:lpstr>La pose du compteur Linky  est-elle obligatoire ?</vt:lpstr>
      <vt:lpstr>Les compteurs communicants en Europe et dans le monde </vt:lpstr>
      <vt:lpstr>Les compteurs communicants en Europe : le cas de l’Allemagne  </vt:lpstr>
      <vt:lpstr>La question des tarifs d’électricité   </vt:lpstr>
      <vt:lpstr>Le point de vue de la CRE </vt:lpstr>
      <vt:lpstr>Fausse information sur le compteur Linky  </vt:lpstr>
      <vt:lpstr>Linky en quelques mots</vt:lpstr>
      <vt:lpstr>Le contexte réglementaire </vt:lpstr>
      <vt:lpstr>Chiffres clés du programme</vt:lpstr>
      <vt:lpstr>Linky en quelques mots</vt:lpstr>
      <vt:lpstr>Linky en quelques mots</vt:lpstr>
      <vt:lpstr>Diapositive 30</vt:lpstr>
      <vt:lpstr>LINKY COMMENT CA MARCHE</vt:lpstr>
      <vt:lpstr>Au-delà du réseau, des avantages clients forts</vt:lpstr>
      <vt:lpstr>Les avantages pour le consommateur</vt:lpstr>
      <vt:lpstr>Au-delà du réseau, des avantages clients forts </vt:lpstr>
      <vt:lpstr>Diapositive 35</vt:lpstr>
      <vt:lpstr>Des avantages aussi pour les collectivités</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LAETITIA COUDURIER</cp:lastModifiedBy>
  <cp:revision>178</cp:revision>
  <cp:lastPrinted>2018-01-29T17:30:46Z</cp:lastPrinted>
  <dcterms:created xsi:type="dcterms:W3CDTF">2016-11-24T09:47:01Z</dcterms:created>
  <dcterms:modified xsi:type="dcterms:W3CDTF">2018-03-20T07:47:35Z</dcterms:modified>
</cp:coreProperties>
</file>